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Lst>
  <p:notesMasterIdLst>
    <p:notesMasterId r:id="rId41"/>
  </p:notesMasterIdLst>
  <p:sldIdLst>
    <p:sldId id="256" r:id="rId2"/>
    <p:sldId id="368" r:id="rId3"/>
    <p:sldId id="364" r:id="rId4"/>
    <p:sldId id="365" r:id="rId5"/>
    <p:sldId id="369" r:id="rId6"/>
    <p:sldId id="366" r:id="rId7"/>
    <p:sldId id="447" r:id="rId8"/>
    <p:sldId id="359" r:id="rId9"/>
    <p:sldId id="400" r:id="rId10"/>
    <p:sldId id="445" r:id="rId11"/>
    <p:sldId id="446" r:id="rId12"/>
    <p:sldId id="303" r:id="rId13"/>
    <p:sldId id="385" r:id="rId14"/>
    <p:sldId id="432" r:id="rId15"/>
    <p:sldId id="380" r:id="rId16"/>
    <p:sldId id="374" r:id="rId17"/>
    <p:sldId id="381" r:id="rId18"/>
    <p:sldId id="384" r:id="rId19"/>
    <p:sldId id="372" r:id="rId20"/>
    <p:sldId id="382" r:id="rId21"/>
    <p:sldId id="409" r:id="rId22"/>
    <p:sldId id="410" r:id="rId23"/>
    <p:sldId id="377" r:id="rId24"/>
    <p:sldId id="376" r:id="rId25"/>
    <p:sldId id="434" r:id="rId26"/>
    <p:sldId id="396" r:id="rId27"/>
    <p:sldId id="412" r:id="rId28"/>
    <p:sldId id="413" r:id="rId29"/>
    <p:sldId id="417" r:id="rId30"/>
    <p:sldId id="415" r:id="rId31"/>
    <p:sldId id="416" r:id="rId32"/>
    <p:sldId id="422" r:id="rId33"/>
    <p:sldId id="423" r:id="rId34"/>
    <p:sldId id="335" r:id="rId35"/>
    <p:sldId id="408" r:id="rId36"/>
    <p:sldId id="341" r:id="rId37"/>
    <p:sldId id="441" r:id="rId38"/>
    <p:sldId id="440" r:id="rId39"/>
    <p:sldId id="443" r:id="rId4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7965" autoAdjust="0"/>
  </p:normalViewPr>
  <p:slideViewPr>
    <p:cSldViewPr>
      <p:cViewPr varScale="1">
        <p:scale>
          <a:sx n="128" d="100"/>
          <a:sy n="128" d="100"/>
        </p:scale>
        <p:origin x="1206"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stmc82\G160\G16025\&#26087;&#20449;&#29992;&#25919;&#31574;&#35519;&#26619;\70&#21046;&#24230;&#35519;&#26619;\&#30333;&#24029;G\2015&#24180;7&#26376;&#36865;&#20184;&#20998;\2_9_GDPannual.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50286769709345E-2"/>
          <c:y val="0.12584481627296587"/>
          <c:w val="0.84980995503348111"/>
          <c:h val="0.74614227625691865"/>
        </c:manualLayout>
      </c:layout>
      <c:lineChart>
        <c:grouping val="standard"/>
        <c:varyColors val="0"/>
        <c:ser>
          <c:idx val="0"/>
          <c:order val="0"/>
          <c:tx>
            <c:v>U.S.</c:v>
          </c:tx>
          <c:spPr>
            <a:ln>
              <a:solidFill>
                <a:srgbClr val="660066"/>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一人当たりGDP!$AY$11:$AY$25</c:f>
              <c:numCache>
                <c:formatCode>General</c:formatCode>
                <c:ptCount val="15"/>
                <c:pt idx="0">
                  <c:v>100</c:v>
                </c:pt>
                <c:pt idx="1">
                  <c:v>99.6914025369706</c:v>
                </c:pt>
                <c:pt idx="2">
                  <c:v>100.24091755564555</c:v>
                </c:pt>
                <c:pt idx="3">
                  <c:v>101.89136303736937</c:v>
                </c:pt>
                <c:pt idx="4">
                  <c:v>104.52412962930806</c:v>
                </c:pt>
                <c:pt idx="5">
                  <c:v>106.83530699553889</c:v>
                </c:pt>
                <c:pt idx="6">
                  <c:v>108.50057591737411</c:v>
                </c:pt>
                <c:pt idx="7">
                  <c:v>109.32025167262313</c:v>
                </c:pt>
                <c:pt idx="8">
                  <c:v>107.98654250128602</c:v>
                </c:pt>
                <c:pt idx="9">
                  <c:v>104.1565815876874</c:v>
                </c:pt>
                <c:pt idx="10">
                  <c:v>106.07573100114395</c:v>
                </c:pt>
                <c:pt idx="11">
                  <c:v>107.24193774708193</c:v>
                </c:pt>
                <c:pt idx="12">
                  <c:v>109.26117998252084</c:v>
                </c:pt>
                <c:pt idx="13">
                  <c:v>111.30129984347668</c:v>
                </c:pt>
                <c:pt idx="14">
                  <c:v>113.56770051381497</c:v>
                </c:pt>
              </c:numCache>
            </c:numRef>
          </c:val>
          <c:smooth val="0"/>
        </c:ser>
        <c:ser>
          <c:idx val="1"/>
          <c:order val="1"/>
          <c:tx>
            <c:v>U.K.</c:v>
          </c:tx>
          <c:spPr>
            <a:ln>
              <a:solidFill>
                <a:srgbClr val="00B0F0"/>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一人当たりGDP!$AZ$11:$AZ$25</c:f>
              <c:numCache>
                <c:formatCode>General</c:formatCode>
                <c:ptCount val="15"/>
                <c:pt idx="0">
                  <c:v>100</c:v>
                </c:pt>
                <c:pt idx="1">
                  <c:v>101.963167011059</c:v>
                </c:pt>
                <c:pt idx="2">
                  <c:v>103.70446885662571</c:v>
                </c:pt>
                <c:pt idx="3">
                  <c:v>107.31807756440907</c:v>
                </c:pt>
                <c:pt idx="4">
                  <c:v>109.04854338901087</c:v>
                </c:pt>
                <c:pt idx="5">
                  <c:v>111.13470592080908</c:v>
                </c:pt>
                <c:pt idx="6">
                  <c:v>113.57161376229018</c:v>
                </c:pt>
                <c:pt idx="7">
                  <c:v>115.52976966584539</c:v>
                </c:pt>
                <c:pt idx="8">
                  <c:v>114.32206990908001</c:v>
                </c:pt>
                <c:pt idx="9">
                  <c:v>108.75242295161786</c:v>
                </c:pt>
                <c:pt idx="10">
                  <c:v>110.25446906486415</c:v>
                </c:pt>
                <c:pt idx="11">
                  <c:v>111.61387805048378</c:v>
                </c:pt>
                <c:pt idx="12">
                  <c:v>112.09820236877523</c:v>
                </c:pt>
                <c:pt idx="13">
                  <c:v>113.90576327580078</c:v>
                </c:pt>
                <c:pt idx="14">
                  <c:v>117.05933663037567</c:v>
                </c:pt>
              </c:numCache>
            </c:numRef>
          </c:val>
          <c:smooth val="0"/>
        </c:ser>
        <c:ser>
          <c:idx val="2"/>
          <c:order val="2"/>
          <c:tx>
            <c:v>Japan</c:v>
          </c:tx>
          <c:spPr>
            <a:ln>
              <a:solidFill>
                <a:srgbClr val="FF0000"/>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一人当たりGDP!$BA$11:$BA$25</c:f>
              <c:numCache>
                <c:formatCode>General</c:formatCode>
                <c:ptCount val="15"/>
                <c:pt idx="0">
                  <c:v>100</c:v>
                </c:pt>
                <c:pt idx="1">
                  <c:v>100.60306890902969</c:v>
                </c:pt>
                <c:pt idx="2">
                  <c:v>101.16505715430459</c:v>
                </c:pt>
                <c:pt idx="3">
                  <c:v>103.23674811768095</c:v>
                </c:pt>
                <c:pt idx="4">
                  <c:v>106.19899840700194</c:v>
                </c:pt>
                <c:pt idx="5">
                  <c:v>108.26771225785863</c:v>
                </c:pt>
                <c:pt idx="6">
                  <c:v>110.78046346669612</c:v>
                </c:pt>
                <c:pt idx="7">
                  <c:v>113.89352062534005</c:v>
                </c:pt>
                <c:pt idx="8">
                  <c:v>113.51997712548885</c:v>
                </c:pt>
                <c:pt idx="9">
                  <c:v>108.18378346478339</c:v>
                </c:pt>
                <c:pt idx="10">
                  <c:v>114.26838790022815</c:v>
                </c:pt>
                <c:pt idx="11">
                  <c:v>115.13660818090261</c:v>
                </c:pt>
                <c:pt idx="12">
                  <c:v>118.59301480857984</c:v>
                </c:pt>
                <c:pt idx="13">
                  <c:v>121.90757862164394</c:v>
                </c:pt>
                <c:pt idx="14">
                  <c:v>123.25151332239572</c:v>
                </c:pt>
              </c:numCache>
            </c:numRef>
          </c:val>
          <c:smooth val="0"/>
        </c:ser>
        <c:ser>
          <c:idx val="5"/>
          <c:order val="3"/>
          <c:tx>
            <c:v>Euro area</c:v>
          </c:tx>
          <c:spPr>
            <a:ln>
              <a:solidFill>
                <a:srgbClr val="0000FF"/>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一人当たりGDP!$BD$11:$BD$25</c:f>
              <c:numCache>
                <c:formatCode>General</c:formatCode>
                <c:ptCount val="15"/>
                <c:pt idx="0">
                  <c:v>100</c:v>
                </c:pt>
                <c:pt idx="1">
                  <c:v>101.7122470512501</c:v>
                </c:pt>
                <c:pt idx="2">
                  <c:v>102.26187559339371</c:v>
                </c:pt>
                <c:pt idx="3">
                  <c:v>102.50823230546936</c:v>
                </c:pt>
                <c:pt idx="4">
                  <c:v>104.1536054866533</c:v>
                </c:pt>
                <c:pt idx="5">
                  <c:v>105.58286124370575</c:v>
                </c:pt>
                <c:pt idx="6">
                  <c:v>108.75442294818833</c:v>
                </c:pt>
                <c:pt idx="7">
                  <c:v>111.601029551766</c:v>
                </c:pt>
                <c:pt idx="8">
                  <c:v>111.62723469713863</c:v>
                </c:pt>
                <c:pt idx="9">
                  <c:v>106.48935278056793</c:v>
                </c:pt>
                <c:pt idx="10">
                  <c:v>108.59129849808504</c:v>
                </c:pt>
                <c:pt idx="11">
                  <c:v>110.4728068119872</c:v>
                </c:pt>
                <c:pt idx="12">
                  <c:v>110.28158842060861</c:v>
                </c:pt>
                <c:pt idx="13">
                  <c:v>109.90696241050871</c:v>
                </c:pt>
                <c:pt idx="14">
                  <c:v>110.9582545793383</c:v>
                </c:pt>
              </c:numCache>
            </c:numRef>
          </c:val>
          <c:smooth val="0"/>
        </c:ser>
        <c:ser>
          <c:idx val="3"/>
          <c:order val="4"/>
          <c:tx>
            <c:v>Germany</c:v>
          </c:tx>
          <c:spPr>
            <a:ln>
              <a:solidFill>
                <a:srgbClr val="008000"/>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一人当たりGDP!$BB$11:$BB$25</c:f>
              <c:numCache>
                <c:formatCode>General</c:formatCode>
                <c:ptCount val="15"/>
                <c:pt idx="0">
                  <c:v>100</c:v>
                </c:pt>
                <c:pt idx="1">
                  <c:v>101.93429221409312</c:v>
                </c:pt>
                <c:pt idx="2">
                  <c:v>102.17967151788531</c:v>
                </c:pt>
                <c:pt idx="3">
                  <c:v>101.8328673933614</c:v>
                </c:pt>
                <c:pt idx="4">
                  <c:v>103.04574114008471</c:v>
                </c:pt>
                <c:pt idx="5">
                  <c:v>104.43733027062535</c:v>
                </c:pt>
                <c:pt idx="6">
                  <c:v>109.02832585839141</c:v>
                </c:pt>
                <c:pt idx="7">
                  <c:v>113.27394223857472</c:v>
                </c:pt>
                <c:pt idx="8">
                  <c:v>114.71521296858354</c:v>
                </c:pt>
                <c:pt idx="9">
                  <c:v>108.85180131286688</c:v>
                </c:pt>
                <c:pt idx="10">
                  <c:v>113.49370349524435</c:v>
                </c:pt>
                <c:pt idx="11">
                  <c:v>117.71512223437917</c:v>
                </c:pt>
                <c:pt idx="12">
                  <c:v>120.41757382627053</c:v>
                </c:pt>
                <c:pt idx="13">
                  <c:v>120.26672974279714</c:v>
                </c:pt>
                <c:pt idx="14">
                  <c:v>121.77095705832066</c:v>
                </c:pt>
              </c:numCache>
            </c:numRef>
          </c:val>
          <c:smooth val="0"/>
        </c:ser>
        <c:ser>
          <c:idx val="4"/>
          <c:order val="5"/>
          <c:tx>
            <c:v>France</c:v>
          </c:tx>
          <c:spPr>
            <a:ln>
              <a:solidFill>
                <a:srgbClr val="FF9900"/>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一人当たりGDP!$BC$11:$BC$25</c:f>
              <c:numCache>
                <c:formatCode>General</c:formatCode>
                <c:ptCount val="15"/>
                <c:pt idx="0">
                  <c:v>100</c:v>
                </c:pt>
                <c:pt idx="1">
                  <c:v>101.18315429787184</c:v>
                </c:pt>
                <c:pt idx="2">
                  <c:v>101.5890920626247</c:v>
                </c:pt>
                <c:pt idx="3">
                  <c:v>101.65967077754289</c:v>
                </c:pt>
                <c:pt idx="4">
                  <c:v>103.50592401788515</c:v>
                </c:pt>
                <c:pt idx="5">
                  <c:v>104.40465781414022</c:v>
                </c:pt>
                <c:pt idx="6">
                  <c:v>106.34279030304383</c:v>
                </c:pt>
                <c:pt idx="7">
                  <c:v>108.11306269847259</c:v>
                </c:pt>
                <c:pt idx="8">
                  <c:v>107.62636395997353</c:v>
                </c:pt>
                <c:pt idx="9">
                  <c:v>104.13258362570566</c:v>
                </c:pt>
                <c:pt idx="10">
                  <c:v>105.83504139680335</c:v>
                </c:pt>
                <c:pt idx="11">
                  <c:v>107.90683324372894</c:v>
                </c:pt>
                <c:pt idx="12">
                  <c:v>108.35134596210337</c:v>
                </c:pt>
                <c:pt idx="13">
                  <c:v>108.89904069856952</c:v>
                </c:pt>
                <c:pt idx="14">
                  <c:v>109.42665479000496</c:v>
                </c:pt>
              </c:numCache>
            </c:numRef>
          </c:val>
          <c:smooth val="0"/>
        </c:ser>
        <c:dLbls>
          <c:showLegendKey val="0"/>
          <c:showVal val="0"/>
          <c:showCatName val="0"/>
          <c:showSerName val="0"/>
          <c:showPercent val="0"/>
          <c:showBubbleSize val="0"/>
        </c:dLbls>
        <c:smooth val="0"/>
        <c:axId val="560405856"/>
        <c:axId val="560404224"/>
      </c:lineChart>
      <c:catAx>
        <c:axId val="560405856"/>
        <c:scaling>
          <c:orientation val="minMax"/>
        </c:scaling>
        <c:delete val="0"/>
        <c:axPos val="b"/>
        <c:numFmt formatCode="General" sourceLinked="0"/>
        <c:majorTickMark val="in"/>
        <c:minorTickMark val="none"/>
        <c:tickLblPos val="nextTo"/>
        <c:spPr>
          <a:ln>
            <a:solidFill>
              <a:schemeClr val="tx1"/>
            </a:solidFill>
          </a:ln>
        </c:spPr>
        <c:txPr>
          <a:bodyPr/>
          <a:lstStyle/>
          <a:p>
            <a:pPr>
              <a:defRPr lang="ja-JP" sz="1200"/>
            </a:pPr>
            <a:endParaRPr lang="en-US"/>
          </a:p>
        </c:txPr>
        <c:crossAx val="560404224"/>
        <c:crossesAt val="90"/>
        <c:auto val="1"/>
        <c:lblAlgn val="ctr"/>
        <c:lblOffset val="100"/>
        <c:noMultiLvlLbl val="0"/>
      </c:catAx>
      <c:valAx>
        <c:axId val="560404224"/>
        <c:scaling>
          <c:orientation val="minMax"/>
          <c:min val="90"/>
        </c:scaling>
        <c:delete val="0"/>
        <c:axPos val="l"/>
        <c:numFmt formatCode="General" sourceLinked="1"/>
        <c:majorTickMark val="in"/>
        <c:minorTickMark val="none"/>
        <c:tickLblPos val="nextTo"/>
        <c:spPr>
          <a:ln>
            <a:solidFill>
              <a:schemeClr val="tx1"/>
            </a:solidFill>
          </a:ln>
        </c:spPr>
        <c:txPr>
          <a:bodyPr/>
          <a:lstStyle/>
          <a:p>
            <a:pPr>
              <a:defRPr lang="ja-JP" sz="1200"/>
            </a:pPr>
            <a:endParaRPr lang="en-US"/>
          </a:p>
        </c:txPr>
        <c:crossAx val="560405856"/>
        <c:crosses val="autoZero"/>
        <c:crossBetween val="midCat"/>
      </c:valAx>
      <c:spPr>
        <a:ln>
          <a:solidFill>
            <a:schemeClr val="tx1"/>
          </a:solidFill>
        </a:ln>
      </c:spPr>
    </c:plotArea>
    <c:legend>
      <c:legendPos val="r"/>
      <c:layout>
        <c:manualLayout>
          <c:xMode val="edge"/>
          <c:yMode val="edge"/>
          <c:x val="0.40197119490821448"/>
          <c:y val="0.67254321189125965"/>
          <c:w val="0.47674103887088409"/>
          <c:h val="0.19443277246956661"/>
        </c:manualLayout>
      </c:layout>
      <c:overlay val="0"/>
      <c:txPr>
        <a:bodyPr/>
        <a:lstStyle/>
        <a:p>
          <a:pPr>
            <a:defRPr lang="ja-JP" sz="1100"/>
          </a:pPr>
          <a:endParaRPr lang="en-US"/>
        </a:p>
      </c:txPr>
    </c:legend>
    <c:plotVisOnly val="1"/>
    <c:dispBlanksAs val="gap"/>
    <c:showDLblsOverMax val="0"/>
  </c:chart>
  <c:spPr>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977485540904712E-2"/>
          <c:y val="0.15449063685692138"/>
          <c:w val="0.84980995503348111"/>
          <c:h val="0.74614227625691865"/>
        </c:manualLayout>
      </c:layout>
      <c:lineChart>
        <c:grouping val="standard"/>
        <c:varyColors val="0"/>
        <c:ser>
          <c:idx val="0"/>
          <c:order val="0"/>
          <c:tx>
            <c:v>U.S.</c:v>
          </c:tx>
          <c:spPr>
            <a:ln>
              <a:solidFill>
                <a:srgbClr val="660066"/>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RealGDP!$J$50:$J$64</c:f>
              <c:numCache>
                <c:formatCode>General</c:formatCode>
                <c:ptCount val="15"/>
                <c:pt idx="0">
                  <c:v>100</c:v>
                </c:pt>
                <c:pt idx="1">
                  <c:v>100.9761418510866</c:v>
                </c:pt>
                <c:pt idx="2">
                  <c:v>102.77973510408329</c:v>
                </c:pt>
                <c:pt idx="3">
                  <c:v>105.6645686782673</c:v>
                </c:pt>
                <c:pt idx="4">
                  <c:v>109.66448109620887</c:v>
                </c:pt>
                <c:pt idx="5">
                  <c:v>113.33317409322711</c:v>
                </c:pt>
                <c:pt idx="6">
                  <c:v>116.35515320888717</c:v>
                </c:pt>
                <c:pt idx="7">
                  <c:v>118.4248764893926</c:v>
                </c:pt>
                <c:pt idx="8">
                  <c:v>118.07952450904283</c:v>
                </c:pt>
                <c:pt idx="9">
                  <c:v>114.80216407304341</c:v>
                </c:pt>
                <c:pt idx="10">
                  <c:v>117.70869411169895</c:v>
                </c:pt>
                <c:pt idx="11">
                  <c:v>119.5938979191299</c:v>
                </c:pt>
                <c:pt idx="12">
                  <c:v>122.3694529704251</c:v>
                </c:pt>
                <c:pt idx="13">
                  <c:v>125.0852929818904</c:v>
                </c:pt>
                <c:pt idx="14">
                  <c:v>128.07363262511294</c:v>
                </c:pt>
              </c:numCache>
            </c:numRef>
          </c:val>
          <c:smooth val="0"/>
        </c:ser>
        <c:ser>
          <c:idx val="1"/>
          <c:order val="1"/>
          <c:tx>
            <c:v>U.K.</c:v>
          </c:tx>
          <c:spPr>
            <a:ln>
              <a:solidFill>
                <a:srgbClr val="00B0F0"/>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RealGDP!$K$50:$K$64</c:f>
              <c:numCache>
                <c:formatCode>General</c:formatCode>
                <c:ptCount val="15"/>
                <c:pt idx="0">
                  <c:v>100.00000000000001</c:v>
                </c:pt>
                <c:pt idx="1">
                  <c:v>102.65473527218494</c:v>
                </c:pt>
                <c:pt idx="2">
                  <c:v>105.1826994780015</c:v>
                </c:pt>
                <c:pt idx="3">
                  <c:v>109.69425801640568</c:v>
                </c:pt>
                <c:pt idx="4">
                  <c:v>112.39373601789708</c:v>
                </c:pt>
                <c:pt idx="5">
                  <c:v>115.54809843400449</c:v>
                </c:pt>
                <c:pt idx="6">
                  <c:v>119.07531692766592</c:v>
                </c:pt>
                <c:pt idx="7">
                  <c:v>122.10290827740494</c:v>
                </c:pt>
                <c:pt idx="8">
                  <c:v>121.70022371364654</c:v>
                </c:pt>
                <c:pt idx="9">
                  <c:v>116.45786726323641</c:v>
                </c:pt>
                <c:pt idx="10">
                  <c:v>118.68008948545864</c:v>
                </c:pt>
                <c:pt idx="11">
                  <c:v>120.63385533184193</c:v>
                </c:pt>
                <c:pt idx="12">
                  <c:v>121.43176733780763</c:v>
                </c:pt>
                <c:pt idx="13">
                  <c:v>123.45264727815065</c:v>
                </c:pt>
                <c:pt idx="14">
                  <c:v>126.93512304250561</c:v>
                </c:pt>
              </c:numCache>
            </c:numRef>
          </c:val>
          <c:smooth val="0"/>
        </c:ser>
        <c:ser>
          <c:idx val="2"/>
          <c:order val="2"/>
          <c:tx>
            <c:v>Japan</c:v>
          </c:tx>
          <c:spPr>
            <a:ln>
              <a:solidFill>
                <a:srgbClr val="FF0000"/>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RealGDP!$L$50:$L$64</c:f>
              <c:numCache>
                <c:formatCode>General</c:formatCode>
                <c:ptCount val="15"/>
                <c:pt idx="0">
                  <c:v>100</c:v>
                </c:pt>
                <c:pt idx="1">
                  <c:v>100.35481014688813</c:v>
                </c:pt>
                <c:pt idx="2">
                  <c:v>100.63909614567638</c:v>
                </c:pt>
                <c:pt idx="3">
                  <c:v>102.37279022581622</c:v>
                </c:pt>
                <c:pt idx="4">
                  <c:v>104.738675400714</c:v>
                </c:pt>
                <c:pt idx="5">
                  <c:v>106.1108858548769</c:v>
                </c:pt>
                <c:pt idx="6">
                  <c:v>107.89247319977113</c:v>
                </c:pt>
                <c:pt idx="7">
                  <c:v>110.23113815870082</c:v>
                </c:pt>
                <c:pt idx="8">
                  <c:v>109.0522480782696</c:v>
                </c:pt>
                <c:pt idx="9">
                  <c:v>103.03068579365771</c:v>
                </c:pt>
                <c:pt idx="10">
                  <c:v>107.85529539513101</c:v>
                </c:pt>
                <c:pt idx="11">
                  <c:v>107.40893016762011</c:v>
                </c:pt>
                <c:pt idx="12">
                  <c:v>109.28567248248793</c:v>
                </c:pt>
                <c:pt idx="13">
                  <c:v>111.03475556330271</c:v>
                </c:pt>
                <c:pt idx="14">
                  <c:v>110.95442119042235</c:v>
                </c:pt>
              </c:numCache>
            </c:numRef>
          </c:val>
          <c:smooth val="0"/>
        </c:ser>
        <c:ser>
          <c:idx val="5"/>
          <c:order val="3"/>
          <c:tx>
            <c:v>Euro area</c:v>
          </c:tx>
          <c:spPr>
            <a:ln>
              <a:solidFill>
                <a:srgbClr val="0000FF"/>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RealGDP!$O$50:$O$64</c:f>
              <c:numCache>
                <c:formatCode>General</c:formatCode>
                <c:ptCount val="15"/>
                <c:pt idx="0">
                  <c:v>100</c:v>
                </c:pt>
                <c:pt idx="1">
                  <c:v>102.0725785842065</c:v>
                </c:pt>
                <c:pt idx="2">
                  <c:v>103.02964477383081</c:v>
                </c:pt>
                <c:pt idx="3">
                  <c:v>103.69792997699975</c:v>
                </c:pt>
                <c:pt idx="4">
                  <c:v>105.7947866087401</c:v>
                </c:pt>
                <c:pt idx="5">
                  <c:v>107.65525172501916</c:v>
                </c:pt>
                <c:pt idx="6">
                  <c:v>111.26629184768719</c:v>
                </c:pt>
                <c:pt idx="7">
                  <c:v>114.63455149501661</c:v>
                </c:pt>
                <c:pt idx="8">
                  <c:v>115.05877843087146</c:v>
                </c:pt>
                <c:pt idx="9">
                  <c:v>109.91055456171736</c:v>
                </c:pt>
                <c:pt idx="10">
                  <c:v>112.06874520828009</c:v>
                </c:pt>
                <c:pt idx="11">
                  <c:v>113.92665474060823</c:v>
                </c:pt>
                <c:pt idx="12">
                  <c:v>113.06925632507027</c:v>
                </c:pt>
                <c:pt idx="13">
                  <c:v>112.60669562995145</c:v>
                </c:pt>
                <c:pt idx="14">
                  <c:v>113.60465116279069</c:v>
                </c:pt>
              </c:numCache>
            </c:numRef>
          </c:val>
          <c:smooth val="0"/>
        </c:ser>
        <c:ser>
          <c:idx val="3"/>
          <c:order val="4"/>
          <c:tx>
            <c:v>Germany</c:v>
          </c:tx>
          <c:spPr>
            <a:ln>
              <a:solidFill>
                <a:srgbClr val="008000"/>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RealGDP!$M$50:$M$64</c:f>
              <c:numCache>
                <c:formatCode>General</c:formatCode>
                <c:ptCount val="15"/>
                <c:pt idx="0">
                  <c:v>100</c:v>
                </c:pt>
                <c:pt idx="1">
                  <c:v>101.82535976567475</c:v>
                </c:pt>
                <c:pt idx="2">
                  <c:v>101.85507492465086</c:v>
                </c:pt>
                <c:pt idx="3">
                  <c:v>101.11644097295923</c:v>
                </c:pt>
                <c:pt idx="4">
                  <c:v>101.83809483380738</c:v>
                </c:pt>
                <c:pt idx="5">
                  <c:v>102.72530458037953</c:v>
                </c:pt>
                <c:pt idx="6">
                  <c:v>106.71562592859871</c:v>
                </c:pt>
                <c:pt idx="7">
                  <c:v>110.33663030097212</c:v>
                </c:pt>
                <c:pt idx="8">
                  <c:v>111.18987986585731</c:v>
                </c:pt>
                <c:pt idx="9">
                  <c:v>104.98790168527402</c:v>
                </c:pt>
                <c:pt idx="10">
                  <c:v>109.118308782952</c:v>
                </c:pt>
                <c:pt idx="11">
                  <c:v>113.12136519930384</c:v>
                </c:pt>
                <c:pt idx="12">
                  <c:v>113.77934371948892</c:v>
                </c:pt>
                <c:pt idx="13">
                  <c:v>114.02555503671945</c:v>
                </c:pt>
                <c:pt idx="14">
                  <c:v>115.84666977968334</c:v>
                </c:pt>
              </c:numCache>
            </c:numRef>
          </c:val>
          <c:smooth val="0"/>
        </c:ser>
        <c:ser>
          <c:idx val="4"/>
          <c:order val="5"/>
          <c:tx>
            <c:v>France</c:v>
          </c:tx>
          <c:spPr>
            <a:ln>
              <a:solidFill>
                <a:srgbClr val="FF9900"/>
              </a:solidFill>
            </a:ln>
          </c:spPr>
          <c:marker>
            <c:symbol val="none"/>
          </c:marker>
          <c:cat>
            <c:strRef>
              <c:f>RealGDP!$I$50:$I$64</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strCache>
            </c:strRef>
          </c:cat>
          <c:val>
            <c:numRef>
              <c:f>RealGDP!$N$50:$N$64</c:f>
              <c:numCache>
                <c:formatCode>General</c:formatCode>
                <c:ptCount val="15"/>
                <c:pt idx="0">
                  <c:v>100</c:v>
                </c:pt>
                <c:pt idx="1">
                  <c:v>101.93435596661405</c:v>
                </c:pt>
                <c:pt idx="2">
                  <c:v>103.09609745093617</c:v>
                </c:pt>
                <c:pt idx="3">
                  <c:v>103.9025490638394</c:v>
                </c:pt>
                <c:pt idx="4">
                  <c:v>106.57568238213402</c:v>
                </c:pt>
                <c:pt idx="5">
                  <c:v>108.32393413038575</c:v>
                </c:pt>
                <c:pt idx="6">
                  <c:v>111.12677644935711</c:v>
                </c:pt>
                <c:pt idx="7">
                  <c:v>113.69839837581775</c:v>
                </c:pt>
                <c:pt idx="8">
                  <c:v>113.79427024588318</c:v>
                </c:pt>
                <c:pt idx="9">
                  <c:v>110.54026618542748</c:v>
                </c:pt>
                <c:pt idx="10">
                  <c:v>112.63252876156103</c:v>
                </c:pt>
                <c:pt idx="11">
                  <c:v>114.96729077374241</c:v>
                </c:pt>
                <c:pt idx="12">
                  <c:v>115.40153394992106</c:v>
                </c:pt>
                <c:pt idx="13">
                  <c:v>115.84705616963683</c:v>
                </c:pt>
                <c:pt idx="14">
                  <c:v>116.27002030227837</c:v>
                </c:pt>
              </c:numCache>
            </c:numRef>
          </c:val>
          <c:smooth val="0"/>
        </c:ser>
        <c:dLbls>
          <c:showLegendKey val="0"/>
          <c:showVal val="0"/>
          <c:showCatName val="0"/>
          <c:showSerName val="0"/>
          <c:showPercent val="0"/>
          <c:showBubbleSize val="0"/>
        </c:dLbls>
        <c:smooth val="0"/>
        <c:axId val="560415104"/>
        <c:axId val="560405312"/>
      </c:lineChart>
      <c:catAx>
        <c:axId val="560415104"/>
        <c:scaling>
          <c:orientation val="minMax"/>
        </c:scaling>
        <c:delete val="0"/>
        <c:axPos val="b"/>
        <c:numFmt formatCode="General" sourceLinked="0"/>
        <c:majorTickMark val="in"/>
        <c:minorTickMark val="none"/>
        <c:tickLblPos val="nextTo"/>
        <c:spPr>
          <a:ln>
            <a:solidFill>
              <a:schemeClr val="tx1"/>
            </a:solidFill>
          </a:ln>
        </c:spPr>
        <c:txPr>
          <a:bodyPr/>
          <a:lstStyle/>
          <a:p>
            <a:pPr>
              <a:defRPr lang="ja-JP" sz="1200"/>
            </a:pPr>
            <a:endParaRPr lang="en-US"/>
          </a:p>
        </c:txPr>
        <c:crossAx val="560405312"/>
        <c:crossesAt val="90"/>
        <c:auto val="1"/>
        <c:lblAlgn val="ctr"/>
        <c:lblOffset val="100"/>
        <c:noMultiLvlLbl val="0"/>
      </c:catAx>
      <c:valAx>
        <c:axId val="560405312"/>
        <c:scaling>
          <c:orientation val="minMax"/>
          <c:min val="90"/>
        </c:scaling>
        <c:delete val="0"/>
        <c:axPos val="l"/>
        <c:numFmt formatCode="General" sourceLinked="1"/>
        <c:majorTickMark val="in"/>
        <c:minorTickMark val="none"/>
        <c:tickLblPos val="nextTo"/>
        <c:spPr>
          <a:ln>
            <a:solidFill>
              <a:schemeClr val="tx1"/>
            </a:solidFill>
          </a:ln>
        </c:spPr>
        <c:txPr>
          <a:bodyPr/>
          <a:lstStyle/>
          <a:p>
            <a:pPr>
              <a:defRPr lang="ja-JP" sz="1200"/>
            </a:pPr>
            <a:endParaRPr lang="en-US"/>
          </a:p>
        </c:txPr>
        <c:crossAx val="560415104"/>
        <c:crosses val="autoZero"/>
        <c:crossBetween val="midCat"/>
      </c:valAx>
      <c:spPr>
        <a:ln>
          <a:solidFill>
            <a:schemeClr val="tx1"/>
          </a:solidFill>
        </a:ln>
      </c:spPr>
    </c:plotArea>
    <c:legend>
      <c:legendPos val="r"/>
      <c:layout>
        <c:manualLayout>
          <c:xMode val="edge"/>
          <c:yMode val="edge"/>
          <c:x val="0.48716188336784794"/>
          <c:y val="0.67254321189125965"/>
          <c:w val="0.4217038917683581"/>
          <c:h val="0.19170114098431998"/>
        </c:manualLayout>
      </c:layout>
      <c:overlay val="0"/>
      <c:txPr>
        <a:bodyPr/>
        <a:lstStyle/>
        <a:p>
          <a:pPr>
            <a:defRPr lang="ja-JP" sz="1100"/>
          </a:pPr>
          <a:endParaRPr lang="en-US"/>
        </a:p>
      </c:txPr>
    </c:legend>
    <c:plotVisOnly val="1"/>
    <c:dispBlanksAs val="gap"/>
    <c:showDLblsOverMax val="0"/>
  </c:chart>
  <c:spPr>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221238938053103E-2"/>
          <c:y val="4.1558494265541632E-2"/>
          <c:w val="0.89601769911504425"/>
          <c:h val="0.88052059725116327"/>
        </c:manualLayout>
      </c:layout>
      <c:lineChart>
        <c:grouping val="standard"/>
        <c:varyColors val="0"/>
        <c:ser>
          <c:idx val="1"/>
          <c:order val="0"/>
          <c:tx>
            <c:v>年率、％</c:v>
          </c:tx>
          <c:spPr>
            <a:ln w="12700">
              <a:solidFill>
                <a:srgbClr val="000080"/>
              </a:solidFill>
              <a:prstDash val="solid"/>
            </a:ln>
          </c:spPr>
          <c:marker>
            <c:symbol val="diamond"/>
            <c:size val="4"/>
            <c:spPr>
              <a:solidFill>
                <a:srgbClr val="000080"/>
              </a:solidFill>
              <a:ln>
                <a:solidFill>
                  <a:srgbClr val="000080"/>
                </a:solidFill>
                <a:prstDash val="solid"/>
              </a:ln>
            </c:spPr>
          </c:marker>
          <c:cat>
            <c:strRef>
              <c:f>'[2014-11-18_メキシコの生産年齢人口と米国への移民 (1).xls]data'!$A$11:$A$25</c:f>
              <c:strCache>
                <c:ptCount val="15"/>
                <c:pt idx="0">
                  <c:v>1970</c:v>
                </c:pt>
                <c:pt idx="1">
                  <c:v>75</c:v>
                </c:pt>
                <c:pt idx="2">
                  <c:v>80</c:v>
                </c:pt>
                <c:pt idx="3">
                  <c:v>85</c:v>
                </c:pt>
                <c:pt idx="4">
                  <c:v>90</c:v>
                </c:pt>
                <c:pt idx="5">
                  <c:v>95</c:v>
                </c:pt>
                <c:pt idx="6">
                  <c:v>2000</c:v>
                </c:pt>
                <c:pt idx="7">
                  <c:v>05</c:v>
                </c:pt>
                <c:pt idx="8">
                  <c:v>10</c:v>
                </c:pt>
                <c:pt idx="9">
                  <c:v>15</c:v>
                </c:pt>
                <c:pt idx="10">
                  <c:v>20</c:v>
                </c:pt>
                <c:pt idx="11">
                  <c:v>25</c:v>
                </c:pt>
                <c:pt idx="12">
                  <c:v>30</c:v>
                </c:pt>
                <c:pt idx="13">
                  <c:v>35</c:v>
                </c:pt>
                <c:pt idx="14">
                  <c:v>40</c:v>
                </c:pt>
              </c:strCache>
            </c:strRef>
          </c:cat>
          <c:val>
            <c:numRef>
              <c:f>'[2014-11-18_メキシコの生産年齢人口と米国への移民 (1).xls]data'!$B$11:$B$25</c:f>
              <c:numCache>
                <c:formatCode>#,##0.0;[Red]\-#,##0.0</c:formatCode>
                <c:ptCount val="15"/>
                <c:pt idx="0">
                  <c:v>2.8730346110998894</c:v>
                </c:pt>
                <c:pt idx="1">
                  <c:v>3.2744711418919881</c:v>
                </c:pt>
                <c:pt idx="2">
                  <c:v>3.3508694062877264</c:v>
                </c:pt>
                <c:pt idx="3">
                  <c:v>2.9793415723716743</c:v>
                </c:pt>
                <c:pt idx="4">
                  <c:v>3.1802068579295462</c:v>
                </c:pt>
                <c:pt idx="5">
                  <c:v>2.599225337749278</c:v>
                </c:pt>
                <c:pt idx="6">
                  <c:v>2.3216057675436774</c:v>
                </c:pt>
                <c:pt idx="7">
                  <c:v>1.7635355475126069</c:v>
                </c:pt>
                <c:pt idx="8">
                  <c:v>1.7526530459208933</c:v>
                </c:pt>
                <c:pt idx="9">
                  <c:v>1.5246063774575269</c:v>
                </c:pt>
                <c:pt idx="10">
                  <c:v>1.2356563577482049</c:v>
                </c:pt>
                <c:pt idx="11">
                  <c:v>0.95319192077500947</c:v>
                </c:pt>
                <c:pt idx="12">
                  <c:v>0.64711455474506518</c:v>
                </c:pt>
                <c:pt idx="13">
                  <c:v>0.34879819128306178</c:v>
                </c:pt>
                <c:pt idx="14">
                  <c:v>1.7069345747811049E-2</c:v>
                </c:pt>
              </c:numCache>
            </c:numRef>
          </c:val>
          <c:smooth val="0"/>
        </c:ser>
        <c:dLbls>
          <c:showLegendKey val="0"/>
          <c:showVal val="0"/>
          <c:showCatName val="0"/>
          <c:showSerName val="0"/>
          <c:showPercent val="0"/>
          <c:showBubbleSize val="0"/>
        </c:dLbls>
        <c:marker val="1"/>
        <c:smooth val="0"/>
        <c:axId val="560410208"/>
        <c:axId val="560406944"/>
      </c:lineChart>
      <c:catAx>
        <c:axId val="560410208"/>
        <c:scaling>
          <c:orientation val="minMax"/>
        </c:scaling>
        <c:delete val="0"/>
        <c:axPos val="b"/>
        <c:majorGridlines>
          <c:spPr>
            <a:ln w="3175">
              <a:solidFill>
                <a:schemeClr val="bg1">
                  <a:lumMod val="75000"/>
                </a:schemeClr>
              </a:solidFill>
              <a:prstDash val="sysDash"/>
            </a:ln>
          </c:spPr>
        </c:majorGridlines>
        <c:numFmt formatCode="General" sourceLinked="1"/>
        <c:majorTickMark val="in"/>
        <c:minorTickMark val="none"/>
        <c:tickLblPos val="low"/>
        <c:spPr>
          <a:ln w="3175">
            <a:solidFill>
              <a:srgbClr val="000000"/>
            </a:solidFill>
            <a:prstDash val="solid"/>
          </a:ln>
        </c:spPr>
        <c:txPr>
          <a:bodyPr rot="0" vert="horz"/>
          <a:lstStyle/>
          <a:p>
            <a:pPr>
              <a:defRPr lang="ja-JP" sz="900" b="0" i="0" u="none" strike="noStrike" baseline="0">
                <a:solidFill>
                  <a:srgbClr val="000000"/>
                </a:solidFill>
                <a:latin typeface="Arial"/>
                <a:ea typeface="Arial"/>
                <a:cs typeface="Arial"/>
              </a:defRPr>
            </a:pPr>
            <a:endParaRPr lang="en-US"/>
          </a:p>
        </c:txPr>
        <c:crossAx val="560406944"/>
        <c:crosses val="autoZero"/>
        <c:auto val="1"/>
        <c:lblAlgn val="ctr"/>
        <c:lblOffset val="0"/>
        <c:tickLblSkip val="1"/>
        <c:tickMarkSkip val="1"/>
        <c:noMultiLvlLbl val="0"/>
      </c:catAx>
      <c:valAx>
        <c:axId val="560406944"/>
        <c:scaling>
          <c:orientation val="minMax"/>
        </c:scaling>
        <c:delete val="0"/>
        <c:axPos val="l"/>
        <c:majorGridlines>
          <c:spPr>
            <a:ln w="3175">
              <a:solidFill>
                <a:schemeClr val="bg1">
                  <a:lumMod val="75000"/>
                </a:schemeClr>
              </a:solidFill>
              <a:prstDash val="sysDash"/>
            </a:ln>
          </c:spPr>
        </c:majorGridlines>
        <c:numFmt formatCode="0.0" sourceLinked="0"/>
        <c:majorTickMark val="in"/>
        <c:minorTickMark val="none"/>
        <c:tickLblPos val="nextTo"/>
        <c:spPr>
          <a:ln w="3175">
            <a:solidFill>
              <a:srgbClr val="000000"/>
            </a:solidFill>
            <a:prstDash val="solid"/>
          </a:ln>
        </c:spPr>
        <c:txPr>
          <a:bodyPr rot="0" vert="horz"/>
          <a:lstStyle/>
          <a:p>
            <a:pPr>
              <a:defRPr lang="ja-JP" sz="900" b="0" i="0" u="none" strike="noStrike" baseline="0">
                <a:solidFill>
                  <a:srgbClr val="000000"/>
                </a:solidFill>
                <a:latin typeface="Arial"/>
                <a:ea typeface="Arial"/>
                <a:cs typeface="Arial"/>
              </a:defRPr>
            </a:pPr>
            <a:endParaRPr lang="en-US"/>
          </a:p>
        </c:txPr>
        <c:crossAx val="560410208"/>
        <c:crosses val="autoZero"/>
        <c:crossBetween val="midCat"/>
      </c:valAx>
      <c:spPr>
        <a:solidFill>
          <a:srgbClr val="FFFFFF"/>
        </a:solidFill>
        <a:ln w="3175">
          <a:solidFill>
            <a:srgbClr val="000000"/>
          </a:solidFill>
          <a:prstDash val="solid"/>
        </a:ln>
      </c:spPr>
    </c:plotArea>
    <c:plotVisOnly val="1"/>
    <c:dispBlanksAs val="gap"/>
    <c:showDLblsOverMax val="0"/>
  </c:chart>
  <c:spPr>
    <a:solidFill>
      <a:srgbClr val="FFFFFF"/>
    </a:solidFill>
    <a:ln w="3175">
      <a:solidFill>
        <a:srgbClr val="FFFFFF"/>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632516703786187E-2"/>
          <c:y val="4.0920767214433162E-2"/>
          <c:w val="0.88641425389755013"/>
          <c:h val="0.88235404306121501"/>
        </c:manualLayout>
      </c:layout>
      <c:lineChart>
        <c:grouping val="standard"/>
        <c:varyColors val="0"/>
        <c:ser>
          <c:idx val="0"/>
          <c:order val="0"/>
          <c:tx>
            <c:v>10カ国の15～64歳人口</c:v>
          </c:tx>
          <c:spPr>
            <a:ln w="12700">
              <a:solidFill>
                <a:srgbClr val="008000"/>
              </a:solidFill>
              <a:prstDash val="solid"/>
            </a:ln>
          </c:spPr>
          <c:marker>
            <c:symbol val="circle"/>
            <c:size val="4"/>
            <c:spPr>
              <a:solidFill>
                <a:srgbClr val="CCFFCC"/>
              </a:solidFill>
              <a:ln>
                <a:solidFill>
                  <a:srgbClr val="008000"/>
                </a:solidFill>
                <a:prstDash val="solid"/>
              </a:ln>
            </c:spPr>
          </c:marker>
          <c:cat>
            <c:strRef>
              <c:f>'[2014-11-18_メキシコの生産年齢人口と米国への移民 (1).xls]data'!$A$11:$A$25</c:f>
              <c:strCache>
                <c:ptCount val="15"/>
                <c:pt idx="0">
                  <c:v>1970</c:v>
                </c:pt>
                <c:pt idx="1">
                  <c:v>75</c:v>
                </c:pt>
                <c:pt idx="2">
                  <c:v>80</c:v>
                </c:pt>
                <c:pt idx="3">
                  <c:v>85</c:v>
                </c:pt>
                <c:pt idx="4">
                  <c:v>90</c:v>
                </c:pt>
                <c:pt idx="5">
                  <c:v>95</c:v>
                </c:pt>
                <c:pt idx="6">
                  <c:v>2000</c:v>
                </c:pt>
                <c:pt idx="7">
                  <c:v>05</c:v>
                </c:pt>
                <c:pt idx="8">
                  <c:v>10</c:v>
                </c:pt>
                <c:pt idx="9">
                  <c:v>15</c:v>
                </c:pt>
                <c:pt idx="10">
                  <c:v>20</c:v>
                </c:pt>
                <c:pt idx="11">
                  <c:v>25</c:v>
                </c:pt>
                <c:pt idx="12">
                  <c:v>30</c:v>
                </c:pt>
                <c:pt idx="13">
                  <c:v>35</c:v>
                </c:pt>
                <c:pt idx="14">
                  <c:v>40</c:v>
                </c:pt>
              </c:strCache>
            </c:strRef>
          </c:cat>
          <c:val>
            <c:numRef>
              <c:f>'[2014-11-18_メキシコの生産年齢人口と米国への移民 (1).xls]data'!$C$11:$C$25</c:f>
              <c:numCache>
                <c:formatCode>#,##0.0;[Red]\-#,##0.0</c:formatCode>
                <c:ptCount val="15"/>
                <c:pt idx="0">
                  <c:v>2.7176567923427486</c:v>
                </c:pt>
                <c:pt idx="1">
                  <c:v>2.5388276319581848</c:v>
                </c:pt>
                <c:pt idx="2">
                  <c:v>2.5611361076882</c:v>
                </c:pt>
                <c:pt idx="3">
                  <c:v>2.7688435372464459</c:v>
                </c:pt>
                <c:pt idx="4">
                  <c:v>2.4364907587961282</c:v>
                </c:pt>
                <c:pt idx="5">
                  <c:v>1.8070612266305686</c:v>
                </c:pt>
                <c:pt idx="6">
                  <c:v>1.7611274539111266</c:v>
                </c:pt>
                <c:pt idx="7">
                  <c:v>1.799861058244967</c:v>
                </c:pt>
                <c:pt idx="8">
                  <c:v>1.4836352316061951</c:v>
                </c:pt>
                <c:pt idx="9">
                  <c:v>1.1220754558650459</c:v>
                </c:pt>
                <c:pt idx="10">
                  <c:v>0.65093394236628299</c:v>
                </c:pt>
                <c:pt idx="11">
                  <c:v>0.56649837429301186</c:v>
                </c:pt>
                <c:pt idx="12">
                  <c:v>0.35496922183930746</c:v>
                </c:pt>
                <c:pt idx="13">
                  <c:v>1.6908123839698419E-3</c:v>
                </c:pt>
                <c:pt idx="14">
                  <c:v>-0.11843366768452546</c:v>
                </c:pt>
              </c:numCache>
            </c:numRef>
          </c:val>
          <c:smooth val="0"/>
        </c:ser>
        <c:dLbls>
          <c:showLegendKey val="0"/>
          <c:showVal val="0"/>
          <c:showCatName val="0"/>
          <c:showSerName val="0"/>
          <c:showPercent val="0"/>
          <c:showBubbleSize val="0"/>
        </c:dLbls>
        <c:marker val="1"/>
        <c:smooth val="0"/>
        <c:axId val="560400960"/>
        <c:axId val="560408032"/>
      </c:lineChart>
      <c:catAx>
        <c:axId val="560400960"/>
        <c:scaling>
          <c:orientation val="minMax"/>
        </c:scaling>
        <c:delete val="0"/>
        <c:axPos val="b"/>
        <c:majorGridlines>
          <c:spPr>
            <a:ln w="3175">
              <a:solidFill>
                <a:schemeClr val="bg1">
                  <a:lumMod val="75000"/>
                </a:schemeClr>
              </a:solidFill>
              <a:prstDash val="sysDash"/>
            </a:ln>
          </c:spPr>
        </c:majorGridlines>
        <c:numFmt formatCode="General" sourceLinked="1"/>
        <c:majorTickMark val="in"/>
        <c:minorTickMark val="none"/>
        <c:tickLblPos val="low"/>
        <c:spPr>
          <a:ln w="3175">
            <a:solidFill>
              <a:srgbClr val="000000"/>
            </a:solidFill>
            <a:prstDash val="solid"/>
          </a:ln>
        </c:spPr>
        <c:txPr>
          <a:bodyPr rot="0" vert="horz"/>
          <a:lstStyle/>
          <a:p>
            <a:pPr>
              <a:defRPr lang="ja-JP" sz="900" b="0" i="0" u="none" strike="noStrike" baseline="0">
                <a:solidFill>
                  <a:srgbClr val="000000"/>
                </a:solidFill>
                <a:latin typeface="Arial"/>
                <a:ea typeface="Arial"/>
                <a:cs typeface="Arial"/>
              </a:defRPr>
            </a:pPr>
            <a:endParaRPr lang="en-US"/>
          </a:p>
        </c:txPr>
        <c:crossAx val="560408032"/>
        <c:crosses val="autoZero"/>
        <c:auto val="1"/>
        <c:lblAlgn val="ctr"/>
        <c:lblOffset val="0"/>
        <c:tickLblSkip val="1"/>
        <c:tickMarkSkip val="1"/>
        <c:noMultiLvlLbl val="0"/>
      </c:catAx>
      <c:valAx>
        <c:axId val="560408032"/>
        <c:scaling>
          <c:orientation val="minMax"/>
        </c:scaling>
        <c:delete val="0"/>
        <c:axPos val="l"/>
        <c:majorGridlines>
          <c:spPr>
            <a:ln w="3175">
              <a:solidFill>
                <a:schemeClr val="bg1">
                  <a:lumMod val="75000"/>
                </a:schemeClr>
              </a:solidFill>
              <a:prstDash val="sysDash"/>
            </a:ln>
          </c:spPr>
        </c:majorGridlines>
        <c:numFmt formatCode="0.0" sourceLinked="0"/>
        <c:majorTickMark val="in"/>
        <c:minorTickMark val="none"/>
        <c:tickLblPos val="nextTo"/>
        <c:spPr>
          <a:ln w="3175">
            <a:solidFill>
              <a:srgbClr val="000000"/>
            </a:solidFill>
            <a:prstDash val="solid"/>
          </a:ln>
        </c:spPr>
        <c:txPr>
          <a:bodyPr rot="0" vert="horz"/>
          <a:lstStyle/>
          <a:p>
            <a:pPr>
              <a:defRPr lang="ja-JP" sz="900" b="0" i="0" u="none" strike="noStrike" baseline="0">
                <a:solidFill>
                  <a:srgbClr val="000000"/>
                </a:solidFill>
                <a:latin typeface="Arial"/>
                <a:ea typeface="Arial"/>
                <a:cs typeface="Arial"/>
              </a:defRPr>
            </a:pPr>
            <a:endParaRPr lang="en-US"/>
          </a:p>
        </c:txPr>
        <c:crossAx val="560400960"/>
        <c:crosses val="autoZero"/>
        <c:crossBetween val="midCat"/>
      </c:valAx>
      <c:spPr>
        <a:solidFill>
          <a:srgbClr val="FFFFFF"/>
        </a:solidFill>
        <a:ln w="3175">
          <a:solidFill>
            <a:srgbClr val="000000"/>
          </a:solidFill>
          <a:prstDash val="solid"/>
        </a:ln>
      </c:spPr>
    </c:plotArea>
    <c:plotVisOnly val="1"/>
    <c:dispBlanksAs val="gap"/>
    <c:showDLblsOverMax val="0"/>
  </c:chart>
  <c:spPr>
    <a:solidFill>
      <a:srgbClr val="FFFFFF"/>
    </a:solidFill>
    <a:ln w="3175">
      <a:solidFill>
        <a:srgbClr val="FFFFFF"/>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0.08001</cdr:x>
      <cdr:y>0.06493</cdr:y>
    </cdr:from>
    <cdr:to>
      <cdr:x>0.1718</cdr:x>
      <cdr:y>0.11917</cdr:y>
    </cdr:to>
    <cdr:sp macro="" textlink="">
      <cdr:nvSpPr>
        <cdr:cNvPr id="2" name="テキスト ボックス 2"/>
        <cdr:cNvSpPr txBox="1"/>
      </cdr:nvSpPr>
      <cdr:spPr>
        <a:xfrm xmlns:a="http://schemas.openxmlformats.org/drawingml/2006/main">
          <a:off x="658416" y="316632"/>
          <a:ext cx="755400" cy="26456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dirty="0"/>
            <a:t>2000=100</a:t>
          </a:r>
          <a:endParaRPr kumimoji="1" lang="ja-JP"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0.07556</cdr:x>
      <cdr:y>0.08669</cdr:y>
    </cdr:from>
    <cdr:to>
      <cdr:x>0.16735</cdr:x>
      <cdr:y>0.14093</cdr:y>
    </cdr:to>
    <cdr:sp macro="" textlink="">
      <cdr:nvSpPr>
        <cdr:cNvPr id="2" name="テキスト ボックス 2"/>
        <cdr:cNvSpPr txBox="1"/>
      </cdr:nvSpPr>
      <cdr:spPr>
        <a:xfrm xmlns:a="http://schemas.openxmlformats.org/drawingml/2006/main">
          <a:off x="621858" y="422746"/>
          <a:ext cx="755400" cy="26456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dirty="0"/>
            <a:t>2000=100</a:t>
          </a:r>
          <a:endParaRPr kumimoji="1" lang="ja-JP" alt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0.61857</cdr:x>
      <cdr:y>0.30835</cdr:y>
    </cdr:from>
    <cdr:to>
      <cdr:x>0.67505</cdr:x>
      <cdr:y>0.88355</cdr:y>
    </cdr:to>
    <cdr:grpSp>
      <cdr:nvGrpSpPr>
        <cdr:cNvPr id="6" name="Group 1"/>
        <cdr:cNvGrpSpPr>
          <a:grpSpLocks xmlns:a="http://schemas.openxmlformats.org/drawingml/2006/main"/>
        </cdr:cNvGrpSpPr>
      </cdr:nvGrpSpPr>
      <cdr:grpSpPr bwMode="auto">
        <a:xfrm xmlns:a="http://schemas.openxmlformats.org/drawingml/2006/main">
          <a:off x="2432364" y="1176794"/>
          <a:ext cx="222093" cy="2195207"/>
          <a:chOff x="2457662" y="238080"/>
          <a:chExt cx="227890" cy="1361934"/>
        </a:xfrm>
      </cdr:grpSpPr>
      <cdr:sp macro="" textlink="">
        <cdr:nvSpPr>
          <cdr:cNvPr id="22530" name="Line 2"/>
          <cdr:cNvSpPr>
            <a:spLocks xmlns:a="http://schemas.openxmlformats.org/drawingml/2006/main" noChangeShapeType="1"/>
          </cdr:cNvSpPr>
        </cdr:nvSpPr>
        <cdr:spPr bwMode="auto">
          <a:xfrm xmlns:a="http://schemas.openxmlformats.org/drawingml/2006/main" flipV="1">
            <a:off x="2457662" y="238080"/>
            <a:ext cx="0" cy="1361934"/>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dirty="0"/>
          </a:p>
        </cdr:txBody>
      </cdr:sp>
      <cdr:sp macro="" textlink="">
        <cdr:nvSpPr>
          <cdr:cNvPr id="22531" name="Line 3"/>
          <cdr:cNvSpPr>
            <a:spLocks xmlns:a="http://schemas.openxmlformats.org/drawingml/2006/main" noChangeShapeType="1"/>
          </cdr:cNvSpPr>
        </cdr:nvSpPr>
        <cdr:spPr bwMode="auto">
          <a:xfrm xmlns:a="http://schemas.openxmlformats.org/drawingml/2006/main">
            <a:off x="2457662" y="238080"/>
            <a:ext cx="227890" cy="0"/>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dirty="0"/>
          </a:p>
        </cdr:txBody>
      </cdr:sp>
    </cdr:grpSp>
  </cdr:relSizeAnchor>
</c:userShapes>
</file>

<file path=ppt/drawings/drawing4.xml><?xml version="1.0" encoding="utf-8"?>
<c:userShapes xmlns:c="http://schemas.openxmlformats.org/drawingml/2006/chart">
  <cdr:relSizeAnchor xmlns:cdr="http://schemas.openxmlformats.org/drawingml/2006/chartDrawing">
    <cdr:from>
      <cdr:x>0.62564</cdr:x>
      <cdr:y>0.25029</cdr:y>
    </cdr:from>
    <cdr:to>
      <cdr:x>0.7222</cdr:x>
      <cdr:y>0.86202</cdr:y>
    </cdr:to>
    <cdr:grpSp>
      <cdr:nvGrpSpPr>
        <cdr:cNvPr id="6" name="Group 1"/>
        <cdr:cNvGrpSpPr>
          <a:grpSpLocks xmlns:a="http://schemas.openxmlformats.org/drawingml/2006/main"/>
        </cdr:cNvGrpSpPr>
      </cdr:nvGrpSpPr>
      <cdr:grpSpPr bwMode="auto">
        <a:xfrm xmlns:a="http://schemas.openxmlformats.org/drawingml/2006/main">
          <a:off x="2460165" y="964752"/>
          <a:ext cx="379697" cy="2357934"/>
          <a:chOff x="2457662" y="238080"/>
          <a:chExt cx="227890" cy="1361934"/>
        </a:xfrm>
      </cdr:grpSpPr>
      <cdr:sp macro="" textlink="">
        <cdr:nvSpPr>
          <cdr:cNvPr id="24578" name="Line 2"/>
          <cdr:cNvSpPr>
            <a:spLocks xmlns:a="http://schemas.openxmlformats.org/drawingml/2006/main" noChangeShapeType="1"/>
          </cdr:cNvSpPr>
        </cdr:nvSpPr>
        <cdr:spPr bwMode="auto">
          <a:xfrm xmlns:a="http://schemas.openxmlformats.org/drawingml/2006/main" flipV="1">
            <a:off x="2457662" y="238080"/>
            <a:ext cx="0" cy="1361934"/>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dirty="0"/>
          </a:p>
        </cdr:txBody>
      </cdr:sp>
      <cdr:sp macro="" textlink="">
        <cdr:nvSpPr>
          <cdr:cNvPr id="24579" name="Line 3"/>
          <cdr:cNvSpPr>
            <a:spLocks xmlns:a="http://schemas.openxmlformats.org/drawingml/2006/main" noChangeShapeType="1"/>
          </cdr:cNvSpPr>
        </cdr:nvSpPr>
        <cdr:spPr bwMode="auto">
          <a:xfrm xmlns:a="http://schemas.openxmlformats.org/drawingml/2006/main">
            <a:off x="2457662" y="238080"/>
            <a:ext cx="227890" cy="0"/>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dirty="0"/>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2EA6CA-9CAC-41F9-9CBF-E2E05FC788B3}" type="datetimeFigureOut">
              <a:rPr kumimoji="1" lang="ja-JP" altLang="en-US" smtClean="0"/>
              <a:t>2016/3/30</a:t>
            </a:fld>
            <a:endParaRPr kumimoji="1" lang="ja-JP" altLang="en-US" dirty="0"/>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D94A6-C99E-4FEA-A2D6-2D109FF6D876}" type="slidenum">
              <a:rPr kumimoji="1" lang="ja-JP" altLang="en-US" smtClean="0"/>
              <a:t>‹#›</a:t>
            </a:fld>
            <a:endParaRPr kumimoji="1" lang="ja-JP" altLang="en-US" dirty="0"/>
          </a:p>
        </p:txBody>
      </p:sp>
    </p:spTree>
    <p:extLst>
      <p:ext uri="{BB962C8B-B14F-4D97-AF65-F5344CB8AC3E}">
        <p14:creationId xmlns:p14="http://schemas.microsoft.com/office/powerpoint/2010/main" val="25416691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6380A7-7824-4AA1-8603-C8011AEB1F66}" type="slidenum">
              <a:rPr kumimoji="1" lang="ja-JP" altLang="en-US" smtClean="0"/>
              <a:t>4</a:t>
            </a:fld>
            <a:endParaRPr kumimoji="1" lang="ja-JP" altLang="en-US" dirty="0"/>
          </a:p>
        </p:txBody>
      </p:sp>
    </p:spTree>
    <p:extLst>
      <p:ext uri="{BB962C8B-B14F-4D97-AF65-F5344CB8AC3E}">
        <p14:creationId xmlns:p14="http://schemas.microsoft.com/office/powerpoint/2010/main" val="744955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BB329D7-9B8B-42EF-8F33-F54345802E0D}" type="slidenum">
              <a:rPr kumimoji="1" lang="ja-JP" altLang="en-US" smtClean="0"/>
              <a:t>6</a:t>
            </a:fld>
            <a:endParaRPr kumimoji="1" lang="ja-JP" altLang="en-US" dirty="0"/>
          </a:p>
        </p:txBody>
      </p:sp>
    </p:spTree>
    <p:extLst>
      <p:ext uri="{BB962C8B-B14F-4D97-AF65-F5344CB8AC3E}">
        <p14:creationId xmlns:p14="http://schemas.microsoft.com/office/powerpoint/2010/main" val="1443866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Slide Image Placeholder 1"/>
          <p:cNvSpPr>
            <a:spLocks noGrp="1" noRot="1" noChangeAspect="1"/>
          </p:cNvSpPr>
          <p:nvPr>
            <p:ph type="sldImg"/>
          </p:nvPr>
        </p:nvSpPr>
        <p:spPr>
          <a:ln/>
        </p:spPr>
      </p:sp>
      <p:sp>
        <p:nvSpPr>
          <p:cNvPr id="137218" name="Notes Placeholder 2"/>
          <p:cNvSpPr>
            <a:spLocks noGrp="1"/>
          </p:cNvSpPr>
          <p:nvPr>
            <p:ph type="body" idx="1"/>
          </p:nvPr>
        </p:nvSpPr>
        <p:spPr>
          <a:noFill/>
          <a:ln/>
        </p:spPr>
        <p:txBody>
          <a:bodyPr/>
          <a:lstStyle/>
          <a:p>
            <a:endParaRPr lang="en-US" baseline="0" dirty="0" smtClean="0"/>
          </a:p>
        </p:txBody>
      </p:sp>
      <p:sp>
        <p:nvSpPr>
          <p:cNvPr id="137219" name="Slide Number Placeholder 3"/>
          <p:cNvSpPr>
            <a:spLocks noGrp="1"/>
          </p:cNvSpPr>
          <p:nvPr>
            <p:ph type="sldNum" sz="quarter" idx="5"/>
          </p:nvPr>
        </p:nvSpPr>
        <p:spPr>
          <a:noFill/>
        </p:spPr>
        <p:txBody>
          <a:bodyPr/>
          <a:lstStyle/>
          <a:p>
            <a:fld id="{09537127-83DD-427A-871B-62D38BE7D329}" type="slidenum">
              <a:rPr lang="en-US" smtClean="0"/>
              <a:pPr/>
              <a:t>18</a:t>
            </a:fld>
            <a:endParaRPr lang="en-US" dirty="0" smtClean="0"/>
          </a:p>
        </p:txBody>
      </p:sp>
    </p:spTree>
    <p:extLst>
      <p:ext uri="{BB962C8B-B14F-4D97-AF65-F5344CB8AC3E}">
        <p14:creationId xmlns:p14="http://schemas.microsoft.com/office/powerpoint/2010/main" val="394729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33D94A6-C99E-4FEA-A2D6-2D109FF6D876}" type="slidenum">
              <a:rPr kumimoji="1" lang="ja-JP" altLang="en-US" smtClean="0"/>
              <a:pPr/>
              <a:t>25</a:t>
            </a:fld>
            <a:endParaRPr kumimoji="1" lang="ja-JP" altLang="en-US" dirty="0"/>
          </a:p>
        </p:txBody>
      </p:sp>
    </p:spTree>
    <p:extLst>
      <p:ext uri="{BB962C8B-B14F-4D97-AF65-F5344CB8AC3E}">
        <p14:creationId xmlns:p14="http://schemas.microsoft.com/office/powerpoint/2010/main" val="1673398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33D94A6-C99E-4FEA-A2D6-2D109FF6D876}" type="slidenum">
              <a:rPr kumimoji="1" lang="ja-JP" altLang="en-US" smtClean="0"/>
              <a:t>28</a:t>
            </a:fld>
            <a:endParaRPr kumimoji="1" lang="ja-JP" altLang="en-US" dirty="0"/>
          </a:p>
        </p:txBody>
      </p:sp>
    </p:spTree>
    <p:extLst>
      <p:ext uri="{BB962C8B-B14F-4D97-AF65-F5344CB8AC3E}">
        <p14:creationId xmlns:p14="http://schemas.microsoft.com/office/powerpoint/2010/main" val="2833801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5CF20CB-D9FB-4738-BC7A-F5B936931130}" type="datetime1">
              <a:rPr kumimoji="1" lang="ja-JP" altLang="en-US" smtClean="0"/>
              <a:t>2016/3/30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05E1BD1-16D2-4885-B22E-8104335587F5}" type="slidenum">
              <a:rPr kumimoji="1" lang="ja-JP" altLang="en-US" smtClean="0"/>
              <a:t>‹#›</a:t>
            </a:fld>
            <a:endParaRPr kumimoji="1" lang="ja-JP" alt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F52BDFC-484A-49D2-8A24-98BC752E9DBD}" type="datetime1">
              <a:rPr kumimoji="1" lang="ja-JP" altLang="en-US" smtClean="0"/>
              <a:t>2016/3/30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05E1BD1-16D2-4885-B22E-8104335587F5}"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2C4927-E139-432B-ABEA-189E4FB500C3}" type="datetime1">
              <a:rPr kumimoji="1" lang="ja-JP" altLang="en-US" smtClean="0"/>
              <a:t>2016/3/30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05E1BD1-16D2-4885-B22E-8104335587F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CF521A82-C46C-4B25-80B2-56474958767A}" type="datetime1">
              <a:rPr kumimoji="1" lang="ja-JP" altLang="en-US" smtClean="0"/>
              <a:t>2016/3/30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05E1BD1-16D2-4885-B22E-8104335587F5}"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2E970C4-EF41-455C-869A-EC7A2DF0B3F3}" type="datetime1">
              <a:rPr kumimoji="1" lang="ja-JP" altLang="en-US" smtClean="0"/>
              <a:t>2016/3/30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05E1BD1-16D2-4885-B22E-8104335587F5}" type="slidenum">
              <a:rPr kumimoji="1" lang="ja-JP" altLang="en-US" smtClean="0"/>
              <a:t>‹#›</a:t>
            </a:fld>
            <a:endParaRPr kumimoji="1" lang="ja-JP" alt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3DF169A-4615-4DD3-B7FF-EC2D0CAFDF53}" type="datetime1">
              <a:rPr kumimoji="1" lang="ja-JP" altLang="en-US" smtClean="0"/>
              <a:t>2016/3/30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05E1BD1-16D2-4885-B22E-8104335587F5}"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F131557-1C51-4AF6-A064-87BB5C59C302}" type="datetime1">
              <a:rPr kumimoji="1" lang="ja-JP" altLang="en-US" smtClean="0"/>
              <a:t>2016/3/30</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05E1BD1-16D2-4885-B22E-8104335587F5}" type="slidenum">
              <a:rPr kumimoji="1" lang="ja-JP" altLang="en-US" smtClean="0"/>
              <a:t>‹#›</a:t>
            </a:fld>
            <a:endParaRPr kumimoji="1" lang="ja-JP" alt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43BB4AB6-D07E-4525-A6B3-77E0262DDBF8}" type="datetime1">
              <a:rPr kumimoji="1" lang="ja-JP" altLang="en-US" smtClean="0"/>
              <a:t>2016/3/30</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05E1BD1-16D2-4885-B22E-8104335587F5}"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1D74E-A2A9-4B39-B083-2BE725014E08}" type="datetime1">
              <a:rPr kumimoji="1" lang="ja-JP" altLang="en-US" smtClean="0"/>
              <a:t>2016/3/30</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05E1BD1-16D2-4885-B22E-8104335587F5}"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D08F48-8275-432B-8656-E628D809CD3C}" type="datetime1">
              <a:rPr kumimoji="1" lang="ja-JP" altLang="en-US" smtClean="0"/>
              <a:t>2016/3/30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05E1BD1-16D2-4885-B22E-8104335587F5}" type="slidenum">
              <a:rPr kumimoji="1" lang="ja-JP" altLang="en-US" smtClean="0"/>
              <a:t>‹#›</a:t>
            </a:fld>
            <a:endParaRPr kumimoji="1" lang="ja-JP" alt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9CCE7D7-61D1-4799-BA2F-EC69B1387138}" type="datetime1">
              <a:rPr kumimoji="1" lang="ja-JP" altLang="en-US" smtClean="0"/>
              <a:t>2016/3/30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05E1BD1-16D2-4885-B22E-8104335587F5}"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E78814E-0FA3-46EF-9B90-ABAEAE2F2164}" type="datetime1">
              <a:rPr kumimoji="1" lang="ja-JP" altLang="en-US" smtClean="0"/>
              <a:t>2016/3/30</a:t>
            </a:fld>
            <a:endParaRPr kumimoji="1" lang="ja-JP" alt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05E1BD1-16D2-4885-B22E-8104335587F5}"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pPr algn="ctr"/>
            <a:r>
              <a:rPr kumimoji="1" lang="en-US" altLang="ja-JP" sz="3600" dirty="0" smtClean="0"/>
              <a:t>The</a:t>
            </a:r>
            <a:r>
              <a:rPr lang="ja-JP" altLang="en-US" sz="3600" dirty="0"/>
              <a:t> </a:t>
            </a:r>
            <a:r>
              <a:rPr lang="en-US" altLang="ja-JP" sz="3600" dirty="0" smtClean="0"/>
              <a:t>impacts of </a:t>
            </a:r>
            <a:r>
              <a:rPr kumimoji="1" lang="en-US" altLang="ja-JP" sz="3600" dirty="0" smtClean="0"/>
              <a:t>Demographic change: Japan’s experience and implications</a:t>
            </a:r>
            <a:r>
              <a:rPr lang="ja-JP" altLang="en-US" sz="3600" dirty="0"/>
              <a:t> </a:t>
            </a:r>
            <a:r>
              <a:rPr lang="en-US" altLang="ja-JP" sz="3600" dirty="0" smtClean="0"/>
              <a:t>for the US</a:t>
            </a:r>
            <a:endParaRPr kumimoji="1" lang="ja-JP" altLang="en-US" sz="3600" dirty="0"/>
          </a:p>
        </p:txBody>
      </p:sp>
      <p:sp>
        <p:nvSpPr>
          <p:cNvPr id="7" name="サブタイトル 6"/>
          <p:cNvSpPr>
            <a:spLocks noGrp="1"/>
          </p:cNvSpPr>
          <p:nvPr>
            <p:ph type="subTitle" idx="1"/>
          </p:nvPr>
        </p:nvSpPr>
        <p:spPr>
          <a:xfrm>
            <a:off x="1547664" y="3645024"/>
            <a:ext cx="6408712" cy="1612776"/>
          </a:xfrm>
        </p:spPr>
        <p:txBody>
          <a:bodyPr>
            <a:normAutofit/>
          </a:bodyPr>
          <a:lstStyle/>
          <a:p>
            <a:pPr algn="ctr"/>
            <a:r>
              <a:rPr kumimoji="1" lang="en-US" altLang="ja-JP" sz="2800" dirty="0" smtClean="0"/>
              <a:t>Masaaki Shirakawa</a:t>
            </a:r>
          </a:p>
          <a:p>
            <a:pPr algn="ctr"/>
            <a:r>
              <a:rPr lang="en-US" altLang="ja-JP" sz="2800" dirty="0" smtClean="0"/>
              <a:t>Aoyama-Gakuin University</a:t>
            </a:r>
            <a:endParaRPr kumimoji="1" lang="en-US" altLang="ja-JP" sz="2800" dirty="0" smtClean="0"/>
          </a:p>
          <a:p>
            <a:pPr algn="ctr"/>
            <a:r>
              <a:rPr lang="en-US" altLang="ja-JP" sz="2800" dirty="0" smtClean="0"/>
              <a:t>March </a:t>
            </a:r>
            <a:r>
              <a:rPr lang="ja-JP" altLang="en-US" sz="2800" dirty="0" smtClean="0"/>
              <a:t>７</a:t>
            </a:r>
            <a:r>
              <a:rPr lang="en-US" altLang="ja-JP" sz="2800" dirty="0" smtClean="0"/>
              <a:t>, 2016</a:t>
            </a:r>
            <a:endParaRPr kumimoji="1" lang="en-US" altLang="ja-JP" sz="2800" dirty="0" smtClean="0"/>
          </a:p>
          <a:p>
            <a:pPr algn="ctr"/>
            <a:endParaRPr kumimoji="1" lang="ja-JP" altLang="en-US" sz="3200" dirty="0"/>
          </a:p>
        </p:txBody>
      </p:sp>
      <p:sp>
        <p:nvSpPr>
          <p:cNvPr id="8" name="テキスト ボックス 7"/>
          <p:cNvSpPr txBox="1"/>
          <p:nvPr/>
        </p:nvSpPr>
        <p:spPr>
          <a:xfrm>
            <a:off x="683568" y="5373216"/>
            <a:ext cx="8064896" cy="1107996"/>
          </a:xfrm>
          <a:prstGeom prst="rect">
            <a:avLst/>
          </a:prstGeom>
          <a:noFill/>
        </p:spPr>
        <p:txBody>
          <a:bodyPr wrap="square" rtlCol="0">
            <a:spAutoFit/>
          </a:bodyPr>
          <a:lstStyle/>
          <a:p>
            <a:pPr algn="ctr"/>
            <a:r>
              <a:rPr lang="en-US" altLang="ja-JP" sz="2200" b="1" dirty="0" smtClean="0">
                <a:solidFill>
                  <a:srgbClr val="00B050"/>
                </a:solidFill>
              </a:rPr>
              <a:t>Luncheon </a:t>
            </a:r>
            <a:r>
              <a:rPr lang="en-US" altLang="ja-JP" sz="2200" b="1" dirty="0">
                <a:solidFill>
                  <a:srgbClr val="00B050"/>
                </a:solidFill>
              </a:rPr>
              <a:t>t</a:t>
            </a:r>
            <a:r>
              <a:rPr lang="en-US" altLang="ja-JP" sz="2200" b="1" dirty="0" smtClean="0">
                <a:solidFill>
                  <a:srgbClr val="00B050"/>
                </a:solidFill>
              </a:rPr>
              <a:t>alk at the event hosted by Federal Reserve Bank of Atlanta</a:t>
            </a:r>
            <a:r>
              <a:rPr lang="ja-JP" altLang="en-US" sz="2200" b="1" dirty="0">
                <a:solidFill>
                  <a:srgbClr val="00B050"/>
                </a:solidFill>
              </a:rPr>
              <a:t> </a:t>
            </a:r>
            <a:r>
              <a:rPr lang="en-US" altLang="ja-JP" sz="2200" b="1" dirty="0" smtClean="0">
                <a:solidFill>
                  <a:srgbClr val="00B050"/>
                </a:solidFill>
              </a:rPr>
              <a:t>and The Japan-America Society of Georgia</a:t>
            </a:r>
          </a:p>
          <a:p>
            <a:pPr algn="ctr"/>
            <a:r>
              <a:rPr lang="en-US" altLang="ja-JP" sz="2200" b="1" dirty="0" smtClean="0">
                <a:solidFill>
                  <a:srgbClr val="00B050"/>
                </a:solidFill>
              </a:rPr>
              <a:t>(“US-Japan Now--Economic Impacts of Ageing” )</a:t>
            </a:r>
            <a:endParaRPr lang="ja-JP" altLang="en-US" sz="2200" b="1" dirty="0">
              <a:solidFill>
                <a:srgbClr val="00B050"/>
              </a:solidFill>
            </a:endParaRPr>
          </a:p>
        </p:txBody>
      </p:sp>
    </p:spTree>
    <p:extLst>
      <p:ext uri="{BB962C8B-B14F-4D97-AF65-F5344CB8AC3E}">
        <p14:creationId xmlns:p14="http://schemas.microsoft.com/office/powerpoint/2010/main" val="3922176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kumimoji="1" lang="en-US" altLang="ja-JP" dirty="0" smtClean="0"/>
              <a:t>Yes, Japan experienced mild deflation but that is not the root cause of the problem</a:t>
            </a:r>
            <a:endParaRPr kumimoji="1" lang="ja-JP" altLang="en-US"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10</a:t>
            </a:fld>
            <a:endParaRPr kumimoji="1" lang="ja-JP" altLang="en-US" dirty="0"/>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6954" y="2276872"/>
            <a:ext cx="7470092"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1619672" y="1844824"/>
            <a:ext cx="3711272" cy="461665"/>
          </a:xfrm>
          <a:prstGeom prst="rect">
            <a:avLst/>
          </a:prstGeom>
          <a:noFill/>
        </p:spPr>
        <p:txBody>
          <a:bodyPr wrap="none" rtlCol="0">
            <a:spAutoFit/>
          </a:bodyPr>
          <a:lstStyle/>
          <a:p>
            <a:r>
              <a:rPr kumimoji="1" lang="en-US" altLang="ja-JP" sz="2400" dirty="0" smtClean="0"/>
              <a:t>CPI inflation rate in Japan</a:t>
            </a:r>
            <a:endParaRPr kumimoji="1" lang="ja-JP" altLang="en-US" sz="2400" dirty="0"/>
          </a:p>
        </p:txBody>
      </p:sp>
    </p:spTree>
    <p:extLst>
      <p:ext uri="{BB962C8B-B14F-4D97-AF65-F5344CB8AC3E}">
        <p14:creationId xmlns:p14="http://schemas.microsoft.com/office/powerpoint/2010/main" val="1812595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kumimoji="1" lang="en-US" altLang="ja-JP" sz="3200" dirty="0" smtClean="0"/>
              <a:t>Japan’s GDP growth rate and contribution of components: boosting potential growth is a key </a:t>
            </a:r>
            <a:endParaRPr kumimoji="1" lang="ja-JP" altLang="en-US" sz="32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537558940"/>
              </p:ext>
            </p:extLst>
          </p:nvPr>
        </p:nvGraphicFramePr>
        <p:xfrm>
          <a:off x="611560" y="1772816"/>
          <a:ext cx="8003232" cy="4937760"/>
        </p:xfrm>
        <a:graphic>
          <a:graphicData uri="http://schemas.openxmlformats.org/drawingml/2006/table">
            <a:tbl>
              <a:tblPr firstRow="1" bandRow="1">
                <a:tableStyleId>{5C22544A-7EE6-4342-B048-85BDC9FD1C3A}</a:tableStyleId>
              </a:tblPr>
              <a:tblGrid>
                <a:gridCol w="3511425"/>
                <a:gridCol w="2228283"/>
                <a:gridCol w="2263524"/>
              </a:tblGrid>
              <a:tr h="792088">
                <a:tc>
                  <a:txBody>
                    <a:bodyPr/>
                    <a:lstStyle/>
                    <a:p>
                      <a:endParaRPr kumimoji="1" lang="ja-JP" altLang="en-US" dirty="0"/>
                    </a:p>
                  </a:txBody>
                  <a:tcPr/>
                </a:tc>
                <a:tc>
                  <a:txBody>
                    <a:bodyPr/>
                    <a:lstStyle/>
                    <a:p>
                      <a:pPr algn="ctr"/>
                      <a:r>
                        <a:rPr kumimoji="1" lang="en-US" altLang="ja-JP" sz="2400" dirty="0" smtClean="0"/>
                        <a:t>2012 4Q/ 2009 4Q</a:t>
                      </a:r>
                      <a:endParaRPr kumimoji="1" lang="ja-JP" altLang="en-US" sz="2400" dirty="0"/>
                    </a:p>
                  </a:txBody>
                  <a:tcPr/>
                </a:tc>
                <a:tc>
                  <a:txBody>
                    <a:bodyPr/>
                    <a:lstStyle/>
                    <a:p>
                      <a:r>
                        <a:rPr kumimoji="1" lang="en-US" altLang="ja-JP" sz="2400" dirty="0" smtClean="0"/>
                        <a:t>2015 4Q/ 2012 4Q</a:t>
                      </a:r>
                      <a:endParaRPr kumimoji="1" lang="ja-JP" altLang="en-US" sz="2400" dirty="0"/>
                    </a:p>
                  </a:txBody>
                  <a:tcPr/>
                </a:tc>
              </a:tr>
              <a:tr h="440049">
                <a:tc>
                  <a:txBody>
                    <a:bodyPr/>
                    <a:lstStyle/>
                    <a:p>
                      <a:pPr algn="ctr" fontAlgn="ctr">
                        <a:lnSpc>
                          <a:spcPct val="100000"/>
                        </a:lnSpc>
                      </a:pPr>
                      <a:r>
                        <a:rPr lang="en-US" sz="2400" b="1" u="none" strike="noStrike" dirty="0">
                          <a:effectLst/>
                          <a:latin typeface="+mn-lt"/>
                        </a:rPr>
                        <a:t>GDP</a:t>
                      </a:r>
                      <a:endParaRPr lang="en-US" sz="2400" b="1" i="0" u="none" strike="noStrike" dirty="0">
                        <a:solidFill>
                          <a:srgbClr val="000000"/>
                        </a:solidFill>
                        <a:effectLst/>
                        <a:latin typeface="+mn-lt"/>
                      </a:endParaRPr>
                    </a:p>
                  </a:txBody>
                  <a:tcPr marL="9525" marR="9525" marT="9525" marB="0" anchor="ctr"/>
                </a:tc>
                <a:tc>
                  <a:txBody>
                    <a:bodyPr/>
                    <a:lstStyle/>
                    <a:p>
                      <a:pPr algn="ctr"/>
                      <a:r>
                        <a:rPr kumimoji="1" lang="en-US" altLang="ja-JP" sz="2400" b="1" dirty="0" smtClean="0"/>
                        <a:t>3.9</a:t>
                      </a:r>
                      <a:endParaRPr kumimoji="1" lang="ja-JP" altLang="en-US" sz="2400" b="1" dirty="0"/>
                    </a:p>
                  </a:txBody>
                  <a:tcPr/>
                </a:tc>
                <a:tc>
                  <a:txBody>
                    <a:bodyPr/>
                    <a:lstStyle/>
                    <a:p>
                      <a:pPr algn="ctr" fontAlgn="ctr">
                        <a:lnSpc>
                          <a:spcPct val="100000"/>
                        </a:lnSpc>
                      </a:pPr>
                      <a:r>
                        <a:rPr lang="en-US" altLang="ja-JP" sz="2400" b="1" i="0" u="none" strike="noStrike" dirty="0" smtClean="0">
                          <a:solidFill>
                            <a:srgbClr val="000000"/>
                          </a:solidFill>
                          <a:effectLst/>
                          <a:latin typeface="+mn-lt"/>
                        </a:rPr>
                        <a:t> 1.9</a:t>
                      </a:r>
                      <a:endParaRPr lang="ja-JP" altLang="en-US" sz="2400" b="1" i="0" u="none" strike="noStrike" dirty="0">
                        <a:solidFill>
                          <a:srgbClr val="000000"/>
                        </a:solidFill>
                        <a:effectLst/>
                        <a:latin typeface="+mn-lt"/>
                      </a:endParaRPr>
                    </a:p>
                  </a:txBody>
                  <a:tcPr marL="9525" marR="9525" marT="9525" marB="0" anchor="ctr"/>
                </a:tc>
              </a:tr>
              <a:tr h="440049">
                <a:tc>
                  <a:txBody>
                    <a:bodyPr/>
                    <a:lstStyle/>
                    <a:p>
                      <a:pPr algn="ctr" fontAlgn="ctr">
                        <a:lnSpc>
                          <a:spcPct val="100000"/>
                        </a:lnSpc>
                      </a:pPr>
                      <a:r>
                        <a:rPr lang="en-US" sz="2400" u="none" strike="noStrike" dirty="0">
                          <a:effectLst/>
                          <a:latin typeface="+mn-lt"/>
                        </a:rPr>
                        <a:t>C</a:t>
                      </a:r>
                      <a:r>
                        <a:rPr lang="en-US" sz="2400" u="none" strike="noStrike" dirty="0" smtClean="0">
                          <a:effectLst/>
                          <a:latin typeface="+mn-lt"/>
                        </a:rPr>
                        <a:t>onsumption</a:t>
                      </a:r>
                      <a:endParaRPr lang="en-US" sz="2400" b="0" i="0" u="none" strike="noStrike" dirty="0">
                        <a:solidFill>
                          <a:srgbClr val="000000"/>
                        </a:solidFill>
                        <a:effectLst/>
                        <a:latin typeface="+mn-lt"/>
                      </a:endParaRPr>
                    </a:p>
                  </a:txBody>
                  <a:tcPr marL="9525" marR="9525" marT="9525" marB="0" anchor="ctr"/>
                </a:tc>
                <a:tc>
                  <a:txBody>
                    <a:bodyPr/>
                    <a:lstStyle/>
                    <a:p>
                      <a:pPr algn="ctr"/>
                      <a:r>
                        <a:rPr kumimoji="1" lang="en-US" altLang="ja-JP" sz="2400" dirty="0" smtClean="0"/>
                        <a:t>2.4</a:t>
                      </a:r>
                      <a:endParaRPr kumimoji="1" lang="ja-JP" altLang="en-US" sz="2400" dirty="0"/>
                    </a:p>
                  </a:txBody>
                  <a:tcPr/>
                </a:tc>
                <a:tc>
                  <a:txBody>
                    <a:bodyPr/>
                    <a:lstStyle/>
                    <a:p>
                      <a:pPr algn="ctr" fontAlgn="ctr">
                        <a:lnSpc>
                          <a:spcPct val="100000"/>
                        </a:lnSpc>
                      </a:pPr>
                      <a:r>
                        <a:rPr lang="en-US" altLang="ja-JP" sz="2400" b="0" i="0" u="none" strike="noStrike" dirty="0" smtClean="0">
                          <a:solidFill>
                            <a:srgbClr val="000000"/>
                          </a:solidFill>
                          <a:effectLst/>
                          <a:latin typeface="+mn-lt"/>
                        </a:rPr>
                        <a:t>-1.0</a:t>
                      </a:r>
                      <a:endParaRPr lang="en-US" altLang="ja-JP" sz="2400" b="0" i="0" u="none" strike="noStrike" dirty="0">
                        <a:solidFill>
                          <a:srgbClr val="000000"/>
                        </a:solidFill>
                        <a:effectLst/>
                        <a:latin typeface="+mn-lt"/>
                      </a:endParaRPr>
                    </a:p>
                  </a:txBody>
                  <a:tcPr marL="9525" marR="9525" marT="9525" marB="0" anchor="ctr"/>
                </a:tc>
              </a:tr>
              <a:tr h="440049">
                <a:tc>
                  <a:txBody>
                    <a:bodyPr/>
                    <a:lstStyle/>
                    <a:p>
                      <a:pPr algn="ctr" fontAlgn="ctr">
                        <a:lnSpc>
                          <a:spcPct val="100000"/>
                        </a:lnSpc>
                      </a:pPr>
                      <a:r>
                        <a:rPr lang="en-US" sz="2400" u="none" strike="noStrike" dirty="0" smtClean="0">
                          <a:effectLst/>
                          <a:latin typeface="+mn-lt"/>
                        </a:rPr>
                        <a:t>Residential </a:t>
                      </a:r>
                      <a:r>
                        <a:rPr lang="en-US" sz="2400" u="none" strike="noStrike" dirty="0">
                          <a:effectLst/>
                          <a:latin typeface="+mn-lt"/>
                        </a:rPr>
                        <a:t>investment</a:t>
                      </a:r>
                      <a:endParaRPr lang="en-US" sz="2400" b="0" i="0" u="none" strike="noStrike" dirty="0">
                        <a:solidFill>
                          <a:srgbClr val="000000"/>
                        </a:solidFill>
                        <a:effectLst/>
                        <a:latin typeface="+mn-lt"/>
                      </a:endParaRPr>
                    </a:p>
                  </a:txBody>
                  <a:tcPr marL="9525" marR="9525" marT="9525" marB="0" anchor="ctr"/>
                </a:tc>
                <a:tc>
                  <a:txBody>
                    <a:bodyPr/>
                    <a:lstStyle/>
                    <a:p>
                      <a:pPr algn="ctr"/>
                      <a:r>
                        <a:rPr kumimoji="1" lang="en-US" altLang="ja-JP" sz="2400" dirty="0" smtClean="0"/>
                        <a:t>0.4</a:t>
                      </a:r>
                      <a:endParaRPr kumimoji="1" lang="ja-JP" altLang="en-US" sz="2400" dirty="0"/>
                    </a:p>
                  </a:txBody>
                  <a:tcPr/>
                </a:tc>
                <a:tc>
                  <a:txBody>
                    <a:bodyPr/>
                    <a:lstStyle/>
                    <a:p>
                      <a:pPr algn="ctr" fontAlgn="ctr">
                        <a:lnSpc>
                          <a:spcPct val="100000"/>
                        </a:lnSpc>
                      </a:pPr>
                      <a:r>
                        <a:rPr lang="en-US" altLang="ja-JP" sz="2400" u="none" strike="noStrike" dirty="0">
                          <a:effectLst/>
                          <a:latin typeface="+mn-lt"/>
                        </a:rPr>
                        <a:t>-0.1</a:t>
                      </a:r>
                      <a:endParaRPr lang="en-US" altLang="ja-JP" sz="2400" b="0" i="0" u="none" strike="noStrike" dirty="0">
                        <a:solidFill>
                          <a:srgbClr val="000000"/>
                        </a:solidFill>
                        <a:effectLst/>
                        <a:latin typeface="+mn-lt"/>
                      </a:endParaRPr>
                    </a:p>
                  </a:txBody>
                  <a:tcPr marL="9525" marR="9525" marT="9525" marB="0" anchor="ctr"/>
                </a:tc>
              </a:tr>
              <a:tr h="440049">
                <a:tc>
                  <a:txBody>
                    <a:bodyPr/>
                    <a:lstStyle/>
                    <a:p>
                      <a:pPr algn="ctr" fontAlgn="ctr">
                        <a:lnSpc>
                          <a:spcPct val="100000"/>
                        </a:lnSpc>
                      </a:pPr>
                      <a:r>
                        <a:rPr lang="en-US" sz="2400" u="none" strike="noStrike" dirty="0">
                          <a:effectLst/>
                          <a:latin typeface="+mn-lt"/>
                        </a:rPr>
                        <a:t>B</a:t>
                      </a:r>
                      <a:r>
                        <a:rPr lang="en-US" sz="2400" u="none" strike="noStrike" dirty="0" smtClean="0">
                          <a:effectLst/>
                          <a:latin typeface="+mn-lt"/>
                        </a:rPr>
                        <a:t>usiness investment</a:t>
                      </a:r>
                      <a:endParaRPr lang="en-US" sz="2400" b="0" i="0" u="none" strike="noStrike" dirty="0">
                        <a:solidFill>
                          <a:srgbClr val="000000"/>
                        </a:solidFill>
                        <a:effectLst/>
                        <a:latin typeface="+mn-lt"/>
                      </a:endParaRPr>
                    </a:p>
                  </a:txBody>
                  <a:tcPr marL="9525" marR="9525" marT="9525" marB="0" anchor="ctr"/>
                </a:tc>
                <a:tc>
                  <a:txBody>
                    <a:bodyPr/>
                    <a:lstStyle/>
                    <a:p>
                      <a:pPr algn="ctr"/>
                      <a:r>
                        <a:rPr kumimoji="1" lang="en-US" altLang="ja-JP" sz="2400" dirty="0" smtClean="0"/>
                        <a:t>1.2</a:t>
                      </a:r>
                      <a:endParaRPr kumimoji="1" lang="ja-JP" altLang="en-US" sz="2400" dirty="0"/>
                    </a:p>
                  </a:txBody>
                  <a:tcPr/>
                </a:tc>
                <a:tc>
                  <a:txBody>
                    <a:bodyPr/>
                    <a:lstStyle/>
                    <a:p>
                      <a:pPr algn="ctr" fontAlgn="ctr">
                        <a:lnSpc>
                          <a:spcPct val="100000"/>
                        </a:lnSpc>
                      </a:pPr>
                      <a:r>
                        <a:rPr lang="en-US" altLang="ja-JP" sz="2400" u="none" strike="noStrike" dirty="0" smtClean="0">
                          <a:effectLst/>
                          <a:latin typeface="+mn-lt"/>
                        </a:rPr>
                        <a:t> 0.8</a:t>
                      </a:r>
                      <a:endParaRPr lang="en-US" altLang="ja-JP" sz="2400" b="0" i="0" u="none" strike="noStrike" dirty="0">
                        <a:solidFill>
                          <a:srgbClr val="000000"/>
                        </a:solidFill>
                        <a:effectLst/>
                        <a:latin typeface="+mn-lt"/>
                      </a:endParaRPr>
                    </a:p>
                  </a:txBody>
                  <a:tcPr marL="9525" marR="9525" marT="9525" marB="0" anchor="ctr"/>
                </a:tc>
              </a:tr>
              <a:tr h="440049">
                <a:tc>
                  <a:txBody>
                    <a:bodyPr/>
                    <a:lstStyle/>
                    <a:p>
                      <a:pPr algn="ctr" fontAlgn="ctr">
                        <a:lnSpc>
                          <a:spcPct val="100000"/>
                        </a:lnSpc>
                      </a:pPr>
                      <a:r>
                        <a:rPr lang="en-US" sz="2400" u="none" strike="noStrike" dirty="0" smtClean="0">
                          <a:effectLst/>
                          <a:latin typeface="+mn-lt"/>
                        </a:rPr>
                        <a:t>Private inventory</a:t>
                      </a:r>
                      <a:endParaRPr lang="en-US" sz="2400" b="0" i="0" u="none" strike="noStrike" dirty="0">
                        <a:solidFill>
                          <a:srgbClr val="000000"/>
                        </a:solidFill>
                        <a:effectLst/>
                        <a:latin typeface="+mn-lt"/>
                      </a:endParaRPr>
                    </a:p>
                  </a:txBody>
                  <a:tcPr marL="9525" marR="9525" marT="9525" marB="0" anchor="ctr"/>
                </a:tc>
                <a:tc>
                  <a:txBody>
                    <a:bodyPr/>
                    <a:lstStyle/>
                    <a:p>
                      <a:pPr algn="ctr"/>
                      <a:r>
                        <a:rPr kumimoji="1" lang="en-US" altLang="ja-JP" sz="2400" dirty="0" smtClean="0"/>
                        <a:t>1.0</a:t>
                      </a:r>
                      <a:endParaRPr kumimoji="1" lang="ja-JP" altLang="en-US" sz="2400" dirty="0"/>
                    </a:p>
                  </a:txBody>
                  <a:tcPr/>
                </a:tc>
                <a:tc>
                  <a:txBody>
                    <a:bodyPr/>
                    <a:lstStyle/>
                    <a:p>
                      <a:pPr algn="ctr" fontAlgn="ctr">
                        <a:lnSpc>
                          <a:spcPct val="100000"/>
                        </a:lnSpc>
                      </a:pPr>
                      <a:r>
                        <a:rPr lang="en-US" altLang="ja-JP" sz="2400" u="none" strike="noStrike" dirty="0" smtClean="0">
                          <a:effectLst/>
                          <a:latin typeface="+mn-lt"/>
                        </a:rPr>
                        <a:t> 0.3</a:t>
                      </a:r>
                      <a:endParaRPr lang="en-US" altLang="ja-JP" sz="2400" b="0" i="0" u="none" strike="noStrike" dirty="0">
                        <a:solidFill>
                          <a:srgbClr val="000000"/>
                        </a:solidFill>
                        <a:effectLst/>
                        <a:latin typeface="+mn-lt"/>
                      </a:endParaRPr>
                    </a:p>
                  </a:txBody>
                  <a:tcPr marL="9525" marR="9525" marT="9525" marB="0" anchor="ctr"/>
                </a:tc>
              </a:tr>
              <a:tr h="440049">
                <a:tc>
                  <a:txBody>
                    <a:bodyPr/>
                    <a:lstStyle/>
                    <a:p>
                      <a:pPr algn="ctr" fontAlgn="ctr">
                        <a:lnSpc>
                          <a:spcPct val="100000"/>
                        </a:lnSpc>
                      </a:pPr>
                      <a:r>
                        <a:rPr lang="en-US" sz="2400" u="none" strike="noStrike" dirty="0">
                          <a:effectLst/>
                          <a:latin typeface="+mn-lt"/>
                        </a:rPr>
                        <a:t>G</a:t>
                      </a:r>
                      <a:r>
                        <a:rPr lang="en-US" sz="2400" u="none" strike="noStrike" dirty="0" smtClean="0">
                          <a:effectLst/>
                          <a:latin typeface="+mn-lt"/>
                        </a:rPr>
                        <a:t>overnment </a:t>
                      </a:r>
                      <a:r>
                        <a:rPr lang="en-US" sz="2400" u="none" strike="noStrike" dirty="0">
                          <a:effectLst/>
                          <a:latin typeface="+mn-lt"/>
                        </a:rPr>
                        <a:t>expenditure</a:t>
                      </a:r>
                      <a:endParaRPr lang="en-US" sz="2400" b="0" i="0" u="none" strike="noStrike" dirty="0">
                        <a:solidFill>
                          <a:srgbClr val="000000"/>
                        </a:solidFill>
                        <a:effectLst/>
                        <a:latin typeface="+mn-lt"/>
                      </a:endParaRPr>
                    </a:p>
                  </a:txBody>
                  <a:tcPr marL="9525" marR="9525" marT="9525" marB="0" anchor="ctr"/>
                </a:tc>
                <a:tc>
                  <a:txBody>
                    <a:bodyPr/>
                    <a:lstStyle/>
                    <a:p>
                      <a:pPr algn="ctr"/>
                      <a:r>
                        <a:rPr kumimoji="1" lang="en-US" altLang="ja-JP" sz="2400" dirty="0" smtClean="0"/>
                        <a:t>0.4</a:t>
                      </a:r>
                      <a:endParaRPr kumimoji="1" lang="ja-JP" altLang="en-US" sz="2400" dirty="0"/>
                    </a:p>
                  </a:txBody>
                  <a:tcPr/>
                </a:tc>
                <a:tc>
                  <a:txBody>
                    <a:bodyPr/>
                    <a:lstStyle/>
                    <a:p>
                      <a:pPr algn="ctr" fontAlgn="ctr">
                        <a:lnSpc>
                          <a:spcPct val="100000"/>
                        </a:lnSpc>
                      </a:pPr>
                      <a:r>
                        <a:rPr lang="en-US" altLang="ja-JP" sz="2400" b="0" i="0" u="none" strike="noStrike" dirty="0" smtClean="0">
                          <a:solidFill>
                            <a:schemeClr val="dk1"/>
                          </a:solidFill>
                          <a:effectLst/>
                          <a:latin typeface="+mn-lt"/>
                        </a:rPr>
                        <a:t> 1.0</a:t>
                      </a:r>
                      <a:endParaRPr lang="en-US" altLang="ja-JP" sz="2400" b="0" i="0" u="none" strike="noStrike" dirty="0">
                        <a:solidFill>
                          <a:srgbClr val="000000"/>
                        </a:solidFill>
                        <a:effectLst/>
                        <a:latin typeface="+mn-lt"/>
                      </a:endParaRPr>
                    </a:p>
                  </a:txBody>
                  <a:tcPr marL="9525" marR="9525" marT="9525" marB="0" anchor="ctr"/>
                </a:tc>
              </a:tr>
              <a:tr h="440049">
                <a:tc>
                  <a:txBody>
                    <a:bodyPr/>
                    <a:lstStyle/>
                    <a:p>
                      <a:pPr algn="ctr" fontAlgn="ctr">
                        <a:lnSpc>
                          <a:spcPct val="100000"/>
                        </a:lnSpc>
                      </a:pPr>
                      <a:r>
                        <a:rPr lang="en-US" sz="2400" u="none" strike="noStrike" dirty="0">
                          <a:effectLst/>
                          <a:latin typeface="+mn-lt"/>
                        </a:rPr>
                        <a:t>N</a:t>
                      </a:r>
                      <a:r>
                        <a:rPr lang="en-US" sz="2400" u="none" strike="noStrike" dirty="0" smtClean="0">
                          <a:effectLst/>
                          <a:latin typeface="+mn-lt"/>
                        </a:rPr>
                        <a:t>et </a:t>
                      </a:r>
                      <a:r>
                        <a:rPr lang="en-US" sz="2400" u="none" strike="noStrike" dirty="0">
                          <a:effectLst/>
                          <a:latin typeface="+mn-lt"/>
                        </a:rPr>
                        <a:t>export</a:t>
                      </a:r>
                      <a:endParaRPr lang="en-US" sz="2400" b="0" i="0" u="none" strike="noStrike" dirty="0">
                        <a:solidFill>
                          <a:srgbClr val="000000"/>
                        </a:solidFill>
                        <a:effectLst/>
                        <a:latin typeface="+mn-lt"/>
                      </a:endParaRPr>
                    </a:p>
                  </a:txBody>
                  <a:tcPr marL="9525" marR="9525" marT="9525" marB="0" anchor="ctr"/>
                </a:tc>
                <a:tc>
                  <a:txBody>
                    <a:bodyPr/>
                    <a:lstStyle/>
                    <a:p>
                      <a:pPr algn="ctr"/>
                      <a:r>
                        <a:rPr kumimoji="1" lang="en-US" altLang="ja-JP" sz="2400" dirty="0" smtClean="0"/>
                        <a:t>-1.4</a:t>
                      </a:r>
                      <a:endParaRPr kumimoji="1" lang="ja-JP" altLang="en-US" sz="2400" dirty="0"/>
                    </a:p>
                  </a:txBody>
                  <a:tcPr/>
                </a:tc>
                <a:tc>
                  <a:txBody>
                    <a:bodyPr/>
                    <a:lstStyle/>
                    <a:p>
                      <a:pPr algn="ctr" fontAlgn="ctr">
                        <a:lnSpc>
                          <a:spcPct val="100000"/>
                        </a:lnSpc>
                      </a:pPr>
                      <a:r>
                        <a:rPr lang="en-US" altLang="ja-JP" sz="2400" b="0" i="0" u="none" strike="noStrike" dirty="0" smtClean="0">
                          <a:solidFill>
                            <a:schemeClr val="dk1"/>
                          </a:solidFill>
                          <a:effectLst/>
                          <a:latin typeface="+mn-lt"/>
                        </a:rPr>
                        <a:t> 0.7</a:t>
                      </a:r>
                      <a:endParaRPr lang="en-US" altLang="ja-JP" sz="2400" b="0" i="0" u="none" strike="noStrike" dirty="0">
                        <a:solidFill>
                          <a:srgbClr val="000000"/>
                        </a:solidFill>
                        <a:effectLst/>
                        <a:latin typeface="+mn-lt"/>
                      </a:endParaRPr>
                    </a:p>
                  </a:txBody>
                  <a:tcPr marL="9525" marR="9525" marT="9525" marB="0" anchor="ctr"/>
                </a:tc>
              </a:tr>
              <a:tr h="440049">
                <a:tc>
                  <a:txBody>
                    <a:bodyPr/>
                    <a:lstStyle/>
                    <a:p>
                      <a:pPr algn="ctr" fontAlgn="ctr">
                        <a:lnSpc>
                          <a:spcPct val="100000"/>
                        </a:lnSpc>
                      </a:pPr>
                      <a:r>
                        <a:rPr lang="en-US" sz="2400" u="none" strike="noStrike" dirty="0" smtClean="0">
                          <a:effectLst/>
                          <a:latin typeface="+mn-lt"/>
                        </a:rPr>
                        <a:t>(Export)</a:t>
                      </a:r>
                      <a:endParaRPr lang="en-US" sz="2400" b="0" i="0" u="none" strike="noStrike" dirty="0">
                        <a:solidFill>
                          <a:srgbClr val="000000"/>
                        </a:solidFill>
                        <a:effectLst/>
                        <a:latin typeface="+mn-lt"/>
                      </a:endParaRPr>
                    </a:p>
                  </a:txBody>
                  <a:tcPr marL="9525" marR="9525" marT="9525" marB="0" anchor="ctr"/>
                </a:tc>
                <a:tc>
                  <a:txBody>
                    <a:bodyPr/>
                    <a:lstStyle/>
                    <a:p>
                      <a:pPr algn="ctr"/>
                      <a:r>
                        <a:rPr kumimoji="1" lang="en-US" altLang="ja-JP" sz="2400" dirty="0" smtClean="0"/>
                        <a:t>0.9</a:t>
                      </a:r>
                      <a:endParaRPr kumimoji="1" lang="ja-JP" altLang="en-US" sz="2400" dirty="0"/>
                    </a:p>
                  </a:txBody>
                  <a:tcPr/>
                </a:tc>
                <a:tc>
                  <a:txBody>
                    <a:bodyPr/>
                    <a:lstStyle/>
                    <a:p>
                      <a:pPr algn="ctr" fontAlgn="ctr">
                        <a:lnSpc>
                          <a:spcPct val="100000"/>
                        </a:lnSpc>
                      </a:pPr>
                      <a:r>
                        <a:rPr lang="en-US" altLang="ja-JP" sz="2400" u="none" strike="noStrike" dirty="0" smtClean="0">
                          <a:effectLst/>
                          <a:latin typeface="+mn-lt"/>
                        </a:rPr>
                        <a:t> (2.6)</a:t>
                      </a:r>
                      <a:endParaRPr lang="en-US" altLang="ja-JP" sz="2400" b="0" i="0" u="none" strike="noStrike" dirty="0">
                        <a:solidFill>
                          <a:srgbClr val="000000"/>
                        </a:solidFill>
                        <a:effectLst/>
                        <a:latin typeface="+mn-lt"/>
                      </a:endParaRPr>
                    </a:p>
                  </a:txBody>
                  <a:tcPr marL="9525" marR="9525" marT="9525" marB="0" anchor="ctr"/>
                </a:tc>
              </a:tr>
              <a:tr h="440049">
                <a:tc>
                  <a:txBody>
                    <a:bodyPr/>
                    <a:lstStyle/>
                    <a:p>
                      <a:pPr algn="ctr" fontAlgn="ctr">
                        <a:lnSpc>
                          <a:spcPct val="100000"/>
                        </a:lnSpc>
                      </a:pPr>
                      <a:r>
                        <a:rPr lang="en-US" sz="2400" u="none" strike="noStrike" dirty="0" smtClean="0">
                          <a:effectLst/>
                          <a:latin typeface="+mn-lt"/>
                        </a:rPr>
                        <a:t>(Import)</a:t>
                      </a:r>
                      <a:endParaRPr lang="en-US" sz="2400" b="0" i="0" u="none" strike="noStrike" dirty="0">
                        <a:solidFill>
                          <a:srgbClr val="000000"/>
                        </a:solidFill>
                        <a:effectLst/>
                        <a:latin typeface="+mn-lt"/>
                      </a:endParaRPr>
                    </a:p>
                  </a:txBody>
                  <a:tcPr marL="9525" marR="9525" marT="9525" marB="0" anchor="ctr"/>
                </a:tc>
                <a:tc>
                  <a:txBody>
                    <a:bodyPr/>
                    <a:lstStyle/>
                    <a:p>
                      <a:pPr algn="ctr"/>
                      <a:r>
                        <a:rPr kumimoji="1" lang="en-US" altLang="ja-JP" sz="2400" dirty="0" smtClean="0"/>
                        <a:t>(-2.2)</a:t>
                      </a:r>
                      <a:endParaRPr kumimoji="1" lang="ja-JP" altLang="en-US" sz="2400" dirty="0"/>
                    </a:p>
                  </a:txBody>
                  <a:tcPr/>
                </a:tc>
                <a:tc>
                  <a:txBody>
                    <a:bodyPr/>
                    <a:lstStyle/>
                    <a:p>
                      <a:pPr algn="ctr" fontAlgn="ctr">
                        <a:lnSpc>
                          <a:spcPct val="100000"/>
                        </a:lnSpc>
                      </a:pPr>
                      <a:r>
                        <a:rPr lang="en-US" altLang="ja-JP" sz="2400" u="none" strike="noStrike" dirty="0" smtClean="0">
                          <a:effectLst/>
                          <a:latin typeface="+mn-lt"/>
                        </a:rPr>
                        <a:t>(-1.9)</a:t>
                      </a:r>
                      <a:endParaRPr lang="en-US" altLang="ja-JP" sz="2400" b="0" i="0" u="none" strike="noStrike" dirty="0">
                        <a:solidFill>
                          <a:srgbClr val="000000"/>
                        </a:solidFill>
                        <a:effectLst/>
                        <a:latin typeface="+mn-lt"/>
                      </a:endParaRPr>
                    </a:p>
                  </a:txBody>
                  <a:tcPr marL="9525" marR="9525" marT="9525" marB="0" anchor="ctr"/>
                </a:tc>
              </a:tr>
            </a:tbl>
          </a:graphicData>
        </a:graphic>
      </p:graphicFrame>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11</a:t>
            </a:fld>
            <a:endParaRPr kumimoji="1" lang="ja-JP" altLang="en-US" dirty="0"/>
          </a:p>
        </p:txBody>
      </p:sp>
    </p:spTree>
    <p:extLst>
      <p:ext uri="{BB962C8B-B14F-4D97-AF65-F5344CB8AC3E}">
        <p14:creationId xmlns:p14="http://schemas.microsoft.com/office/powerpoint/2010/main" val="2333975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2780928"/>
            <a:ext cx="8640960" cy="2308324"/>
          </a:xfrm>
          <a:prstGeom prst="rect">
            <a:avLst/>
          </a:prstGeom>
          <a:noFill/>
        </p:spPr>
        <p:txBody>
          <a:bodyPr wrap="square" rtlCol="0">
            <a:spAutoFit/>
          </a:bodyPr>
          <a:lstStyle/>
          <a:p>
            <a:pPr algn="ctr"/>
            <a:r>
              <a:rPr lang="en-US" altLang="ja-JP" sz="3600" dirty="0" smtClean="0">
                <a:solidFill>
                  <a:srgbClr val="C00000"/>
                </a:solidFill>
              </a:rPr>
              <a:t>PART 2</a:t>
            </a:r>
          </a:p>
          <a:p>
            <a:pPr algn="ctr"/>
            <a:r>
              <a:rPr kumimoji="1" lang="en-US" altLang="ja-JP" sz="3600" dirty="0" smtClean="0">
                <a:solidFill>
                  <a:srgbClr val="C00000"/>
                </a:solidFill>
              </a:rPr>
              <a:t>How demographics--rapid ageing and lower fertility rate-- affects the Japanese economy?</a:t>
            </a:r>
            <a:endParaRPr kumimoji="1" lang="ja-JP" altLang="en-US" sz="3600" dirty="0">
              <a:solidFill>
                <a:srgbClr val="C00000"/>
              </a:solidFill>
            </a:endParaRPr>
          </a:p>
        </p:txBody>
      </p:sp>
      <p:sp>
        <p:nvSpPr>
          <p:cNvPr id="3" name="スライド番号プレースホルダー 2"/>
          <p:cNvSpPr>
            <a:spLocks noGrp="1"/>
          </p:cNvSpPr>
          <p:nvPr>
            <p:ph type="sldNum" sz="quarter" idx="12"/>
          </p:nvPr>
        </p:nvSpPr>
        <p:spPr/>
        <p:txBody>
          <a:bodyPr/>
          <a:lstStyle/>
          <a:p>
            <a:fld id="{805E1BD1-16D2-4885-B22E-8104335587F5}" type="slidenum">
              <a:rPr kumimoji="1" lang="ja-JP" altLang="en-US" smtClean="0"/>
              <a:t>12</a:t>
            </a:fld>
            <a:endParaRPr kumimoji="1" lang="ja-JP" altLang="en-US" dirty="0"/>
          </a:p>
        </p:txBody>
      </p:sp>
    </p:spTree>
    <p:extLst>
      <p:ext uri="{BB962C8B-B14F-4D97-AF65-F5344CB8AC3E}">
        <p14:creationId xmlns:p14="http://schemas.microsoft.com/office/powerpoint/2010/main" val="416049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lang="en-US" altLang="ja-JP" sz="3600" dirty="0"/>
              <a:t>Demographics affects the society and the economy in various </a:t>
            </a:r>
            <a:r>
              <a:rPr lang="en-US" altLang="ja-JP" sz="3600" dirty="0" smtClean="0"/>
              <a:t>manners</a:t>
            </a:r>
            <a:endParaRPr lang="en-US" altLang="ja-JP" sz="3600" dirty="0"/>
          </a:p>
        </p:txBody>
      </p:sp>
      <p:sp>
        <p:nvSpPr>
          <p:cNvPr id="3" name="コンテンツ プレースホルダー 2"/>
          <p:cNvSpPr>
            <a:spLocks noGrp="1"/>
          </p:cNvSpPr>
          <p:nvPr>
            <p:ph idx="1"/>
          </p:nvPr>
        </p:nvSpPr>
        <p:spPr/>
        <p:txBody>
          <a:bodyPr>
            <a:normAutofit/>
          </a:bodyPr>
          <a:lstStyle/>
          <a:p>
            <a:r>
              <a:rPr lang="en-US" altLang="ja-JP" sz="2800" dirty="0"/>
              <a:t>Today, I will focus mainly on the </a:t>
            </a:r>
            <a:r>
              <a:rPr lang="en-US" altLang="ja-JP" sz="2800" dirty="0" smtClean="0"/>
              <a:t>first.</a:t>
            </a:r>
            <a:endParaRPr lang="ja-JP" altLang="en-US" sz="2800" dirty="0"/>
          </a:p>
          <a:p>
            <a:pPr marL="457200" indent="-457200">
              <a:buFont typeface="+mj-lt"/>
              <a:buAutoNum type="arabicPeriod"/>
            </a:pPr>
            <a:r>
              <a:rPr lang="en-US" altLang="ja-JP" sz="2800" dirty="0" smtClean="0">
                <a:solidFill>
                  <a:srgbClr val="FF0000"/>
                </a:solidFill>
              </a:rPr>
              <a:t>Growth  and Inflation</a:t>
            </a:r>
          </a:p>
          <a:p>
            <a:pPr marL="457200" indent="-457200">
              <a:buFont typeface="+mj-lt"/>
              <a:buAutoNum type="arabicPeriod"/>
            </a:pPr>
            <a:r>
              <a:rPr lang="en-US" altLang="ja-JP" sz="2800" dirty="0"/>
              <a:t>Real estate prices and financial system</a:t>
            </a:r>
          </a:p>
          <a:p>
            <a:pPr marL="457200" indent="-457200">
              <a:buFont typeface="+mj-lt"/>
              <a:buAutoNum type="arabicPeriod"/>
            </a:pPr>
            <a:r>
              <a:rPr lang="en-US" altLang="ja-JP" sz="2800" dirty="0" smtClean="0"/>
              <a:t>Differing impact on regional economy</a:t>
            </a:r>
          </a:p>
          <a:p>
            <a:pPr marL="457200" indent="-457200">
              <a:buFont typeface="+mj-lt"/>
              <a:buAutoNum type="arabicPeriod"/>
            </a:pPr>
            <a:r>
              <a:rPr kumimoji="1" lang="en-US" altLang="ja-JP" sz="2800" dirty="0" smtClean="0"/>
              <a:t>Balance of payments</a:t>
            </a:r>
          </a:p>
          <a:p>
            <a:pPr marL="457200" indent="-457200">
              <a:buFont typeface="+mj-lt"/>
              <a:buAutoNum type="arabicPeriod"/>
            </a:pPr>
            <a:r>
              <a:rPr kumimoji="1" lang="en-US" altLang="ja-JP" sz="2800" dirty="0" smtClean="0"/>
              <a:t>Social security and government finance</a:t>
            </a:r>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13</a:t>
            </a:fld>
            <a:endParaRPr kumimoji="1" lang="ja-JP" altLang="en-US" dirty="0"/>
          </a:p>
        </p:txBody>
      </p:sp>
    </p:spTree>
    <p:extLst>
      <p:ext uri="{BB962C8B-B14F-4D97-AF65-F5344CB8AC3E}">
        <p14:creationId xmlns:p14="http://schemas.microsoft.com/office/powerpoint/2010/main" val="1399098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lang="en-US" altLang="ja-JP" sz="3600" dirty="0"/>
              <a:t>Japan’s long-run demographic projection is very dire</a:t>
            </a:r>
            <a:endParaRPr kumimoji="1" lang="ja-JP" altLang="en-US" sz="3600"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pPr/>
              <a:t>14</a:t>
            </a:fld>
            <a:endParaRPr kumimoji="1" lang="ja-JP" altLang="en-US" dirty="0"/>
          </a:p>
        </p:txBody>
      </p:sp>
      <p:sp>
        <p:nvSpPr>
          <p:cNvPr id="8" name="テキスト ボックス 7"/>
          <p:cNvSpPr txBox="1"/>
          <p:nvPr/>
        </p:nvSpPr>
        <p:spPr>
          <a:xfrm>
            <a:off x="35496" y="6351711"/>
            <a:ext cx="8348760" cy="461665"/>
          </a:xfrm>
          <a:prstGeom prst="rect">
            <a:avLst/>
          </a:prstGeom>
          <a:noFill/>
        </p:spPr>
        <p:txBody>
          <a:bodyPr wrap="none" rtlCol="0">
            <a:spAutoFit/>
          </a:bodyPr>
          <a:lstStyle/>
          <a:p>
            <a:r>
              <a:rPr lang="en-US" altLang="ja-JP" sz="1200" dirty="0"/>
              <a:t>Note:</a:t>
            </a:r>
            <a:r>
              <a:rPr lang="ja-JP" altLang="en-US" sz="1200" dirty="0"/>
              <a:t> </a:t>
            </a:r>
            <a:r>
              <a:rPr lang="en-US" altLang="ja-JP" sz="1200" dirty="0" smtClean="0"/>
              <a:t>Working-age </a:t>
            </a:r>
            <a:r>
              <a:rPr lang="en-US" altLang="ja-JP" sz="1200" dirty="0"/>
              <a:t>population means the aged between 15 and 64 years</a:t>
            </a:r>
            <a:r>
              <a:rPr lang="en-US" altLang="ja-JP" sz="1200" dirty="0" smtClean="0"/>
              <a:t>.</a:t>
            </a:r>
            <a:endParaRPr kumimoji="1" lang="en-US" altLang="ja-JP" sz="1200" dirty="0" smtClean="0">
              <a:latin typeface="+mj-lt"/>
            </a:endParaRPr>
          </a:p>
          <a:p>
            <a:r>
              <a:rPr kumimoji="1" lang="en-US" altLang="ja-JP" sz="1200" dirty="0" smtClean="0">
                <a:latin typeface="+mj-lt"/>
              </a:rPr>
              <a:t>Sources: Ministry of </a:t>
            </a:r>
            <a:r>
              <a:rPr lang="en-US" altLang="ja-JP" sz="1200" dirty="0" smtClean="0">
                <a:latin typeface="+mj-lt"/>
              </a:rPr>
              <a:t>Internal Affairs and Communications; </a:t>
            </a:r>
            <a:r>
              <a:rPr kumimoji="1" lang="en-US" altLang="ja-JP" sz="1200" dirty="0" smtClean="0">
                <a:latin typeface="+mj-lt"/>
              </a:rPr>
              <a:t>National Institute of Population and Social Security Research. </a:t>
            </a:r>
            <a:endParaRPr kumimoji="1" lang="ja-JP" altLang="en-US" sz="1200" dirty="0">
              <a:latin typeface="+mj-lt"/>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515228"/>
            <a:ext cx="7036698" cy="4591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9678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33400"/>
            <a:ext cx="8712968" cy="990600"/>
          </a:xfrm>
        </p:spPr>
        <p:txBody>
          <a:bodyPr>
            <a:normAutofit fontScale="90000"/>
          </a:bodyPr>
          <a:lstStyle/>
          <a:p>
            <a:pPr algn="ctr"/>
            <a:r>
              <a:rPr lang="en-US" altLang="ja-JP" dirty="0" smtClean="0"/>
              <a:t>The net impact of ageing on </a:t>
            </a:r>
            <a:r>
              <a:rPr lang="en-US" altLang="ja-JP" dirty="0"/>
              <a:t>growth is </a:t>
            </a:r>
            <a:r>
              <a:rPr lang="en-US" altLang="ja-JP" dirty="0" smtClean="0"/>
              <a:t>likely negative, though its mechanism is complex</a:t>
            </a:r>
            <a:endParaRPr kumimoji="1" lang="ja-JP" altLang="en-US" dirty="0"/>
          </a:p>
        </p:txBody>
      </p:sp>
      <p:sp>
        <p:nvSpPr>
          <p:cNvPr id="3" name="コンテンツ プレースホルダー 2"/>
          <p:cNvSpPr>
            <a:spLocks noGrp="1"/>
          </p:cNvSpPr>
          <p:nvPr>
            <p:ph idx="1"/>
          </p:nvPr>
        </p:nvSpPr>
        <p:spPr>
          <a:xfrm>
            <a:off x="457200" y="1700808"/>
            <a:ext cx="8229600" cy="4968552"/>
          </a:xfrm>
        </p:spPr>
        <p:txBody>
          <a:bodyPr>
            <a:normAutofit lnSpcReduction="10000"/>
          </a:bodyPr>
          <a:lstStyle/>
          <a:p>
            <a:pPr marL="0" indent="0">
              <a:buNone/>
            </a:pPr>
            <a:r>
              <a:rPr lang="en-US" altLang="ja-JP" u="sng" dirty="0" smtClean="0"/>
              <a:t>Negative</a:t>
            </a:r>
          </a:p>
          <a:p>
            <a:pPr marL="457200" indent="-457200">
              <a:buFont typeface="+mj-lt"/>
              <a:buAutoNum type="arabicPeriod"/>
            </a:pPr>
            <a:r>
              <a:rPr lang="en-US" altLang="ja-JP" dirty="0" smtClean="0"/>
              <a:t>Shrinking domestic market (demand side) and declining labor force (supply side)</a:t>
            </a:r>
            <a:r>
              <a:rPr lang="ja-JP" altLang="en-US" dirty="0">
                <a:solidFill>
                  <a:srgbClr val="00B050"/>
                </a:solidFill>
              </a:rPr>
              <a:t> ⇒</a:t>
            </a:r>
            <a:r>
              <a:rPr lang="en-US" altLang="ja-JP" dirty="0" smtClean="0">
                <a:solidFill>
                  <a:srgbClr val="00B050"/>
                </a:solidFill>
              </a:rPr>
              <a:t>SLIDE 16</a:t>
            </a:r>
            <a:endParaRPr lang="en-US" altLang="ja-JP" dirty="0" smtClean="0"/>
          </a:p>
          <a:p>
            <a:pPr marL="457200" indent="-457200">
              <a:buFont typeface="+mj-lt"/>
              <a:buAutoNum type="arabicPeriod"/>
            </a:pPr>
            <a:r>
              <a:rPr lang="en-US" altLang="ja-JP" dirty="0" smtClean="0"/>
              <a:t>The impact of ageing on political process (“Silver democracy”) </a:t>
            </a:r>
            <a:r>
              <a:rPr lang="ja-JP" altLang="en-US" dirty="0" smtClean="0">
                <a:solidFill>
                  <a:srgbClr val="00B050"/>
                </a:solidFill>
              </a:rPr>
              <a:t>⇒</a:t>
            </a:r>
            <a:r>
              <a:rPr lang="en-US" altLang="ja-JP" dirty="0" smtClean="0">
                <a:solidFill>
                  <a:srgbClr val="00B050"/>
                </a:solidFill>
              </a:rPr>
              <a:t>SLIDE 17</a:t>
            </a:r>
            <a:endParaRPr lang="en-US" altLang="ja-JP" dirty="0">
              <a:solidFill>
                <a:srgbClr val="00B050"/>
              </a:solidFill>
            </a:endParaRPr>
          </a:p>
          <a:p>
            <a:pPr marL="457200" indent="-457200">
              <a:buFont typeface="+mj-lt"/>
              <a:buAutoNum type="arabicPeriod"/>
            </a:pPr>
            <a:r>
              <a:rPr kumimoji="1" lang="en-US" altLang="ja-JP" dirty="0" smtClean="0"/>
              <a:t>Relative decline in innovators who are generally young </a:t>
            </a:r>
            <a:r>
              <a:rPr lang="ja-JP" altLang="en-US" dirty="0">
                <a:solidFill>
                  <a:srgbClr val="00B050"/>
                </a:solidFill>
              </a:rPr>
              <a:t>⇒</a:t>
            </a:r>
            <a:r>
              <a:rPr lang="en-US" altLang="ja-JP" dirty="0" smtClean="0">
                <a:solidFill>
                  <a:srgbClr val="00B050"/>
                </a:solidFill>
              </a:rPr>
              <a:t>SLIDE 18</a:t>
            </a:r>
          </a:p>
          <a:p>
            <a:pPr marL="0" indent="0">
              <a:buNone/>
            </a:pPr>
            <a:r>
              <a:rPr lang="en-US" altLang="ja-JP" u="sng" dirty="0" smtClean="0"/>
              <a:t>Positive</a:t>
            </a:r>
          </a:p>
          <a:p>
            <a:pPr marL="457200" indent="-457200">
              <a:buFont typeface="+mj-lt"/>
              <a:buAutoNum type="arabicPeriod" startAt="4"/>
            </a:pPr>
            <a:r>
              <a:rPr lang="en-US" altLang="ja-JP" dirty="0" smtClean="0"/>
              <a:t>Technological innovation induced </a:t>
            </a:r>
            <a:r>
              <a:rPr lang="en-US" altLang="ja-JP" dirty="0"/>
              <a:t>by demographic change</a:t>
            </a:r>
            <a:r>
              <a:rPr lang="ja-JP" altLang="en-US" dirty="0"/>
              <a:t>　</a:t>
            </a:r>
            <a:endParaRPr lang="en-US" altLang="ja-JP" dirty="0" smtClean="0"/>
          </a:p>
          <a:p>
            <a:pPr marL="0" indent="0">
              <a:buNone/>
            </a:pPr>
            <a:r>
              <a:rPr lang="en-US" altLang="ja-JP" u="sng" dirty="0" smtClean="0"/>
              <a:t>Long-run factors</a:t>
            </a:r>
          </a:p>
          <a:p>
            <a:pPr marL="457200" indent="-457200">
              <a:buFont typeface="+mj-lt"/>
              <a:buAutoNum type="arabicPeriod" startAt="5"/>
            </a:pPr>
            <a:r>
              <a:rPr lang="en-US" altLang="ja-JP" dirty="0" smtClean="0"/>
              <a:t>Fertility rate</a:t>
            </a:r>
          </a:p>
          <a:p>
            <a:pPr marL="457200" indent="-457200">
              <a:buFont typeface="+mj-lt"/>
              <a:buAutoNum type="arabicPeriod" startAt="5"/>
            </a:pPr>
            <a:r>
              <a:rPr lang="en-US" altLang="ja-JP" dirty="0" smtClean="0"/>
              <a:t>Immigration</a:t>
            </a:r>
          </a:p>
          <a:p>
            <a:pPr marL="457200" indent="-457200">
              <a:buFont typeface="+mj-lt"/>
              <a:buAutoNum type="arabicPeriod" startAt="5"/>
            </a:pPr>
            <a:endParaRPr lang="en-US" altLang="ja-JP" dirty="0"/>
          </a:p>
          <a:p>
            <a:pPr marL="0" indent="0">
              <a:buNone/>
            </a:pPr>
            <a:endParaRPr kumimoji="1"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15</a:t>
            </a:fld>
            <a:endParaRPr kumimoji="1" lang="ja-JP" altLang="en-US" dirty="0"/>
          </a:p>
        </p:txBody>
      </p:sp>
    </p:spTree>
    <p:extLst>
      <p:ext uri="{BB962C8B-B14F-4D97-AF65-F5344CB8AC3E}">
        <p14:creationId xmlns:p14="http://schemas.microsoft.com/office/powerpoint/2010/main" val="172327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33400"/>
            <a:ext cx="8424936" cy="990600"/>
          </a:xfrm>
        </p:spPr>
        <p:txBody>
          <a:bodyPr>
            <a:normAutofit fontScale="90000"/>
          </a:bodyPr>
          <a:lstStyle/>
          <a:p>
            <a:pPr algn="ctr"/>
            <a:r>
              <a:rPr kumimoji="1" lang="en-US" altLang="ja-JP" dirty="0" smtClean="0"/>
              <a:t>Projection of Japan’s potential growth in decades to come: demographic headwind </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16</a:t>
            </a:fld>
            <a:endParaRPr kumimoji="1" lang="ja-JP" altLang="en-US" dirty="0"/>
          </a:p>
        </p:txBody>
      </p:sp>
      <p:pic>
        <p:nvPicPr>
          <p:cNvPr id="2050"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67544" y="1700808"/>
            <a:ext cx="7426847" cy="4701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6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470" y="548680"/>
            <a:ext cx="8928991" cy="1440160"/>
          </a:xfrm>
        </p:spPr>
        <p:txBody>
          <a:bodyPr>
            <a:noAutofit/>
          </a:bodyPr>
          <a:lstStyle/>
          <a:p>
            <a:pPr algn="ctr"/>
            <a:r>
              <a:rPr lang="en-US" altLang="ja-JP" sz="3200" dirty="0" smtClean="0"/>
              <a:t>“Silver democracy”: delay in social security/ fiscal reform and inclination toward short-sighted, less growth friendly policy</a:t>
            </a:r>
            <a:endParaRPr kumimoji="1" lang="ja-JP" altLang="en-US" sz="3200" u="sng" dirty="0"/>
          </a:p>
        </p:txBody>
      </p:sp>
      <p:sp>
        <p:nvSpPr>
          <p:cNvPr id="3" name="スライド番号プレースホルダー 2"/>
          <p:cNvSpPr>
            <a:spLocks noGrp="1"/>
          </p:cNvSpPr>
          <p:nvPr>
            <p:ph type="sldNum" sz="quarter" idx="12"/>
          </p:nvPr>
        </p:nvSpPr>
        <p:spPr/>
        <p:txBody>
          <a:bodyPr/>
          <a:lstStyle/>
          <a:p>
            <a:fld id="{805E1BD1-16D2-4885-B22E-8104335587F5}" type="slidenum">
              <a:rPr kumimoji="1" lang="ja-JP" altLang="en-US" smtClean="0"/>
              <a:pPr/>
              <a:t>17</a:t>
            </a:fld>
            <a:endParaRPr kumimoji="1" lang="ja-JP" altLang="en-US" dirty="0"/>
          </a:p>
        </p:txBody>
      </p:sp>
      <p:pic>
        <p:nvPicPr>
          <p:cNvPr id="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2924944"/>
            <a:ext cx="5857820" cy="3616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611559" y="2366882"/>
            <a:ext cx="8064897" cy="461665"/>
          </a:xfrm>
          <a:prstGeom prst="rect">
            <a:avLst/>
          </a:prstGeom>
          <a:noFill/>
        </p:spPr>
        <p:txBody>
          <a:bodyPr wrap="square" rtlCol="0">
            <a:spAutoFit/>
          </a:bodyPr>
          <a:lstStyle/>
          <a:p>
            <a:r>
              <a:rPr kumimoji="1" lang="en-US" altLang="ja-JP" sz="2400" dirty="0" smtClean="0"/>
              <a:t>Does democracy work well in shrinking economy?</a:t>
            </a:r>
            <a:endParaRPr kumimoji="1" lang="ja-JP" altLang="en-US" sz="2400" dirty="0"/>
          </a:p>
        </p:txBody>
      </p:sp>
    </p:spTree>
    <p:extLst>
      <p:ext uri="{BB962C8B-B14F-4D97-AF65-F5344CB8AC3E}">
        <p14:creationId xmlns:p14="http://schemas.microsoft.com/office/powerpoint/2010/main" val="2232996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95536" y="762000"/>
            <a:ext cx="8064896" cy="579438"/>
          </a:xfrm>
        </p:spPr>
        <p:txBody>
          <a:bodyPr>
            <a:noAutofit/>
          </a:bodyPr>
          <a:lstStyle/>
          <a:p>
            <a:pPr algn="ctr" eaLnBrk="1" hangingPunct="1">
              <a:defRPr/>
            </a:pPr>
            <a:r>
              <a:rPr lang="en-US" sz="3600" dirty="0">
                <a:latin typeface="+mn-lt"/>
              </a:rPr>
              <a:t>The Age Distribution of Great Innovation</a:t>
            </a:r>
          </a:p>
        </p:txBody>
      </p:sp>
      <p:pic>
        <p:nvPicPr>
          <p:cNvPr id="136194" name="Picture 3"/>
          <p:cNvPicPr>
            <a:picLocks noChangeAspect="1" noChangeArrowheads="1"/>
          </p:cNvPicPr>
          <p:nvPr/>
        </p:nvPicPr>
        <p:blipFill>
          <a:blip r:embed="rId3" cstate="print"/>
          <a:srcRect/>
          <a:stretch>
            <a:fillRect/>
          </a:stretch>
        </p:blipFill>
        <p:spPr bwMode="auto">
          <a:xfrm>
            <a:off x="2400301" y="1752600"/>
            <a:ext cx="4250531" cy="3908648"/>
          </a:xfrm>
          <a:prstGeom prst="rect">
            <a:avLst/>
          </a:prstGeom>
          <a:noFill/>
          <a:ln w="9525">
            <a:noFill/>
            <a:miter lim="800000"/>
            <a:headEnd/>
            <a:tailEnd/>
          </a:ln>
        </p:spPr>
      </p:pic>
      <p:sp>
        <p:nvSpPr>
          <p:cNvPr id="36868" name="Rectangle 4"/>
          <p:cNvSpPr>
            <a:spLocks noChangeArrowheads="1"/>
          </p:cNvSpPr>
          <p:nvPr/>
        </p:nvSpPr>
        <p:spPr bwMode="auto">
          <a:xfrm>
            <a:off x="1257300" y="6096002"/>
            <a:ext cx="6572250" cy="461963"/>
          </a:xfrm>
          <a:prstGeom prst="rect">
            <a:avLst/>
          </a:prstGeom>
          <a:noFill/>
          <a:ln w="9525">
            <a:noFill/>
            <a:miter lim="800000"/>
            <a:headEnd/>
            <a:tailEnd/>
          </a:ln>
        </p:spPr>
        <p:txBody>
          <a:bodyPr>
            <a:spAutoFit/>
          </a:bodyPr>
          <a:lstStyle/>
          <a:p>
            <a:pPr eaLnBrk="0" hangingPunct="0">
              <a:spcBef>
                <a:spcPct val="50000"/>
              </a:spcBef>
              <a:defRPr/>
            </a:pPr>
            <a:r>
              <a:rPr lang="en-US" sz="1200" dirty="0"/>
              <a:t>Benjamin F. Jones, “Age and Great Invention” (Working Paper 11359, National Bureau of Economic Research, May </a:t>
            </a:r>
            <a:r>
              <a:rPr lang="en-US" sz="1200" dirty="0" smtClean="0"/>
              <a:t>2005) </a:t>
            </a:r>
            <a:endParaRPr lang="en-US" sz="1200" dirty="0"/>
          </a:p>
        </p:txBody>
      </p:sp>
      <p:sp>
        <p:nvSpPr>
          <p:cNvPr id="3" name="Slide Number Placeholder 2"/>
          <p:cNvSpPr>
            <a:spLocks noGrp="1"/>
          </p:cNvSpPr>
          <p:nvPr>
            <p:ph type="sldNum" sz="quarter" idx="12"/>
          </p:nvPr>
        </p:nvSpPr>
        <p:spPr/>
        <p:txBody>
          <a:bodyPr/>
          <a:lstStyle/>
          <a:p>
            <a:fld id="{4E77EB27-B179-4844-84F1-96CB12273CFE}" type="slidenum">
              <a:rPr lang="en-US" smtClean="0"/>
              <a:t>18</a:t>
            </a:fld>
            <a:endParaRPr lang="en-US" dirty="0"/>
          </a:p>
        </p:txBody>
      </p:sp>
    </p:spTree>
    <p:extLst>
      <p:ext uri="{BB962C8B-B14F-4D97-AF65-F5344CB8AC3E}">
        <p14:creationId xmlns:p14="http://schemas.microsoft.com/office/powerpoint/2010/main" val="1720255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33400"/>
            <a:ext cx="8568952" cy="990600"/>
          </a:xfrm>
        </p:spPr>
        <p:txBody>
          <a:bodyPr>
            <a:normAutofit fontScale="90000"/>
          </a:bodyPr>
          <a:lstStyle/>
          <a:p>
            <a:pPr algn="ctr"/>
            <a:r>
              <a:rPr lang="en-US" altLang="ja-JP" sz="3600" dirty="0" smtClean="0"/>
              <a:t>The process and mechanism that ageing affects growth and inflation change over time</a:t>
            </a:r>
            <a:endParaRPr kumimoji="1" lang="ja-JP" altLang="en-US" sz="3600" dirty="0"/>
          </a:p>
        </p:txBody>
      </p:sp>
      <p:sp>
        <p:nvSpPr>
          <p:cNvPr id="3" name="コンテンツ プレースホルダー 2"/>
          <p:cNvSpPr>
            <a:spLocks noGrp="1"/>
          </p:cNvSpPr>
          <p:nvPr>
            <p:ph idx="1"/>
          </p:nvPr>
        </p:nvSpPr>
        <p:spPr>
          <a:xfrm>
            <a:off x="457200" y="1700808"/>
            <a:ext cx="8435280" cy="4776192"/>
          </a:xfrm>
        </p:spPr>
        <p:txBody>
          <a:bodyPr>
            <a:noAutofit/>
          </a:bodyPr>
          <a:lstStyle/>
          <a:p>
            <a:r>
              <a:rPr lang="en-US" altLang="ja-JP" b="1" u="sng" dirty="0" smtClean="0"/>
              <a:t>First stage</a:t>
            </a:r>
            <a:r>
              <a:rPr lang="en-US" altLang="ja-JP" dirty="0" smtClean="0"/>
              <a:t>: </a:t>
            </a:r>
            <a:r>
              <a:rPr lang="en-US" altLang="ja-JP" b="1" dirty="0" smtClean="0">
                <a:solidFill>
                  <a:srgbClr val="FF0000"/>
                </a:solidFill>
              </a:rPr>
              <a:t>Anticipation of ageing </a:t>
            </a:r>
          </a:p>
          <a:p>
            <a:pPr lvl="1">
              <a:buFont typeface="Wingdings" panose="05000000000000000000" pitchFamily="2" charset="2"/>
              <a:buChar char="Ø"/>
            </a:pPr>
            <a:r>
              <a:rPr lang="en-US" altLang="ja-JP" sz="2400" dirty="0" smtClean="0"/>
              <a:t>An expected decline in future demand depresses current expenditure</a:t>
            </a:r>
            <a:r>
              <a:rPr lang="ja-JP" altLang="en-US" sz="2400" dirty="0" smtClean="0">
                <a:solidFill>
                  <a:srgbClr val="0070C0"/>
                </a:solidFill>
              </a:rPr>
              <a:t>⇒</a:t>
            </a:r>
            <a:r>
              <a:rPr lang="en-US" altLang="ja-JP" sz="2400" dirty="0" smtClean="0">
                <a:solidFill>
                  <a:srgbClr val="0070C0"/>
                </a:solidFill>
              </a:rPr>
              <a:t>SLIDE 20</a:t>
            </a:r>
            <a:endParaRPr lang="en-US" altLang="ja-JP" sz="2400" dirty="0" smtClean="0"/>
          </a:p>
          <a:p>
            <a:r>
              <a:rPr lang="en-US" altLang="ja-JP" b="1" u="sng" dirty="0" smtClean="0"/>
              <a:t>Second stage</a:t>
            </a:r>
            <a:r>
              <a:rPr lang="en-US" altLang="ja-JP" b="1" dirty="0" smtClean="0"/>
              <a:t>: </a:t>
            </a:r>
            <a:r>
              <a:rPr lang="en-US" altLang="ja-JP" b="1" dirty="0" smtClean="0">
                <a:solidFill>
                  <a:srgbClr val="FF0000"/>
                </a:solidFill>
              </a:rPr>
              <a:t>Transition toward a new steady state with fewer population</a:t>
            </a:r>
          </a:p>
          <a:p>
            <a:pPr lvl="1">
              <a:buFont typeface="Wingdings" panose="05000000000000000000" pitchFamily="2" charset="2"/>
              <a:buChar char="Ø"/>
            </a:pPr>
            <a:r>
              <a:rPr lang="en-US" altLang="ja-JP" sz="2400" dirty="0" smtClean="0"/>
              <a:t>Actual </a:t>
            </a:r>
            <a:r>
              <a:rPr lang="en-US" altLang="ja-JP" sz="2400" dirty="0"/>
              <a:t>decline in </a:t>
            </a:r>
            <a:r>
              <a:rPr lang="en-US" altLang="ja-JP" sz="2400" dirty="0" smtClean="0"/>
              <a:t>productive capacity due to decrease in working-age population dominates</a:t>
            </a:r>
          </a:p>
          <a:p>
            <a:pPr lvl="1">
              <a:buFont typeface="Wingdings" panose="05000000000000000000" pitchFamily="2" charset="2"/>
              <a:buChar char="Ø"/>
            </a:pPr>
            <a:r>
              <a:rPr lang="en-US" altLang="ja-JP" sz="2400" dirty="0" smtClean="0"/>
              <a:t>Subsequent decline </a:t>
            </a:r>
            <a:r>
              <a:rPr lang="en-US" altLang="ja-JP" sz="2400" dirty="0"/>
              <a:t>in “effective” working-age population</a:t>
            </a:r>
          </a:p>
          <a:p>
            <a:pPr marL="548640" lvl="2" indent="0">
              <a:buNone/>
            </a:pPr>
            <a:r>
              <a:rPr lang="ja-JP" altLang="en-US" sz="2400" dirty="0"/>
              <a:t>∵</a:t>
            </a:r>
            <a:r>
              <a:rPr lang="en-US" altLang="ja-JP" sz="2400" dirty="0" smtClean="0"/>
              <a:t>Very </a:t>
            </a:r>
            <a:r>
              <a:rPr lang="en-US" altLang="ja-JP" sz="2400" dirty="0"/>
              <a:t>aged people needs growing number of caring and nursing people </a:t>
            </a:r>
            <a:r>
              <a:rPr lang="ja-JP" altLang="en-US" sz="2400" dirty="0">
                <a:solidFill>
                  <a:srgbClr val="0070C0"/>
                </a:solidFill>
              </a:rPr>
              <a:t>⇒</a:t>
            </a:r>
            <a:r>
              <a:rPr lang="en-US" altLang="ja-JP" sz="2400" dirty="0">
                <a:solidFill>
                  <a:srgbClr val="0070C0"/>
                </a:solidFill>
              </a:rPr>
              <a:t>SLIDE </a:t>
            </a:r>
            <a:r>
              <a:rPr lang="en-US" altLang="ja-JP" sz="2400" dirty="0" smtClean="0">
                <a:solidFill>
                  <a:srgbClr val="0070C0"/>
                </a:solidFill>
              </a:rPr>
              <a:t>21,22</a:t>
            </a:r>
            <a:endParaRPr lang="en-US" altLang="ja-JP" dirty="0"/>
          </a:p>
          <a:p>
            <a:r>
              <a:rPr lang="en-US" altLang="ja-JP" b="1" u="sng" dirty="0" smtClean="0"/>
              <a:t>Third stage</a:t>
            </a:r>
            <a:r>
              <a:rPr lang="en-US" altLang="ja-JP" dirty="0" smtClean="0"/>
              <a:t>:</a:t>
            </a:r>
            <a:r>
              <a:rPr lang="en-US" altLang="ja-JP" dirty="0"/>
              <a:t> </a:t>
            </a:r>
            <a:r>
              <a:rPr lang="en-US" altLang="ja-JP" b="1" dirty="0" smtClean="0">
                <a:solidFill>
                  <a:srgbClr val="FF0000"/>
                </a:solidFill>
              </a:rPr>
              <a:t>New steady state with fewer population?</a:t>
            </a:r>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19</a:t>
            </a:fld>
            <a:endParaRPr kumimoji="1" lang="ja-JP" altLang="en-US" dirty="0"/>
          </a:p>
        </p:txBody>
      </p:sp>
    </p:spTree>
    <p:extLst>
      <p:ext uri="{BB962C8B-B14F-4D97-AF65-F5344CB8AC3E}">
        <p14:creationId xmlns:p14="http://schemas.microsoft.com/office/powerpoint/2010/main" val="650212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2780928"/>
            <a:ext cx="8496944" cy="1200329"/>
          </a:xfrm>
          <a:prstGeom prst="rect">
            <a:avLst/>
          </a:prstGeom>
          <a:noFill/>
        </p:spPr>
        <p:txBody>
          <a:bodyPr wrap="square" rtlCol="0">
            <a:spAutoFit/>
          </a:bodyPr>
          <a:lstStyle/>
          <a:p>
            <a:pPr algn="ctr"/>
            <a:r>
              <a:rPr lang="en-US" altLang="ja-JP" sz="3600" dirty="0" smtClean="0">
                <a:solidFill>
                  <a:srgbClr val="C00000"/>
                </a:solidFill>
              </a:rPr>
              <a:t>PART 1</a:t>
            </a:r>
          </a:p>
          <a:p>
            <a:pPr algn="ctr"/>
            <a:r>
              <a:rPr lang="en-US" altLang="ja-JP" sz="3600" dirty="0" smtClean="0">
                <a:solidFill>
                  <a:srgbClr val="C00000"/>
                </a:solidFill>
              </a:rPr>
              <a:t>Why am I talking about demographics?</a:t>
            </a:r>
            <a:endParaRPr kumimoji="1" lang="ja-JP" altLang="en-US" sz="3600" dirty="0">
              <a:solidFill>
                <a:srgbClr val="C00000"/>
              </a:solidFill>
            </a:endParaRPr>
          </a:p>
        </p:txBody>
      </p:sp>
      <p:sp>
        <p:nvSpPr>
          <p:cNvPr id="3" name="スライド番号プレースホルダー 2"/>
          <p:cNvSpPr>
            <a:spLocks noGrp="1"/>
          </p:cNvSpPr>
          <p:nvPr>
            <p:ph type="sldNum" sz="quarter" idx="12"/>
          </p:nvPr>
        </p:nvSpPr>
        <p:spPr/>
        <p:txBody>
          <a:bodyPr/>
          <a:lstStyle/>
          <a:p>
            <a:fld id="{805E1BD1-16D2-4885-B22E-8104335587F5}" type="slidenum">
              <a:rPr kumimoji="1" lang="ja-JP" altLang="en-US" smtClean="0"/>
              <a:t>2</a:t>
            </a:fld>
            <a:endParaRPr kumimoji="1" lang="ja-JP" altLang="en-US" dirty="0"/>
          </a:p>
        </p:txBody>
      </p:sp>
    </p:spTree>
    <p:extLst>
      <p:ext uri="{BB962C8B-B14F-4D97-AF65-F5344CB8AC3E}">
        <p14:creationId xmlns:p14="http://schemas.microsoft.com/office/powerpoint/2010/main" val="560369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33400"/>
            <a:ext cx="8496944" cy="990600"/>
          </a:xfrm>
        </p:spPr>
        <p:txBody>
          <a:bodyPr>
            <a:normAutofit fontScale="90000"/>
          </a:bodyPr>
          <a:lstStyle/>
          <a:p>
            <a:pPr algn="ctr"/>
            <a:r>
              <a:rPr lang="en-US" altLang="ja-JP" dirty="0" smtClean="0"/>
              <a:t>Domestic </a:t>
            </a:r>
            <a:r>
              <a:rPr kumimoji="1" lang="en-US" altLang="ja-JP" dirty="0" smtClean="0"/>
              <a:t>spending: change in composition and gradual contraction</a:t>
            </a:r>
            <a:endParaRPr kumimoji="1" lang="ja-JP" altLang="en-US" dirty="0"/>
          </a:p>
        </p:txBody>
      </p:sp>
      <p:sp>
        <p:nvSpPr>
          <p:cNvPr id="4" name="スライド番号プレースホルダー 3"/>
          <p:cNvSpPr>
            <a:spLocks noGrp="1"/>
          </p:cNvSpPr>
          <p:nvPr>
            <p:ph type="sldNum" sz="quarter" idx="12"/>
          </p:nvPr>
        </p:nvSpPr>
        <p:spPr/>
        <p:txBody>
          <a:bodyPr/>
          <a:lstStyle/>
          <a:p>
            <a:fld id="{C8E4EAA0-FEAE-4173-8B31-D0C0DA5B4F5F}" type="slidenum">
              <a:rPr kumimoji="1" lang="ja-JP" altLang="en-US" smtClean="0"/>
              <a:t>20</a:t>
            </a:fld>
            <a:endParaRPr kumimoji="1" lang="ja-JP" alt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5325" y="2362200"/>
            <a:ext cx="77533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8646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noChangeArrowheads="1"/>
          </p:cNvPicPr>
          <p:nvPr>
            <p:ph sz="half" idx="1"/>
          </p:nvPr>
        </p:nvPicPr>
        <p:blipFill>
          <a:blip r:embed="rId2" cstate="print"/>
          <a:srcRect/>
          <a:stretch>
            <a:fillRect/>
          </a:stretch>
        </p:blipFill>
        <p:spPr bwMode="auto">
          <a:xfrm>
            <a:off x="428596" y="1500174"/>
            <a:ext cx="4038600" cy="3929090"/>
          </a:xfrm>
          <a:prstGeom prst="rect">
            <a:avLst/>
          </a:prstGeom>
          <a:noFill/>
          <a:ln w="9525">
            <a:noFill/>
            <a:miter lim="800000"/>
            <a:headEnd/>
            <a:tailEnd/>
          </a:ln>
          <a:effectLst/>
        </p:spPr>
      </p:pic>
      <p:sp>
        <p:nvSpPr>
          <p:cNvPr id="2" name="タイトル 1"/>
          <p:cNvSpPr>
            <a:spLocks noGrp="1"/>
          </p:cNvSpPr>
          <p:nvPr>
            <p:ph type="title"/>
          </p:nvPr>
        </p:nvSpPr>
        <p:spPr/>
        <p:txBody>
          <a:bodyPr>
            <a:normAutofit fontScale="90000"/>
          </a:bodyPr>
          <a:lstStyle/>
          <a:p>
            <a:pPr algn="ctr"/>
            <a:r>
              <a:rPr lang="en-US" altLang="ja-JP" dirty="0" smtClean="0"/>
              <a:t>Increased demand for medicare and nursing care service “absorbs” labor</a:t>
            </a:r>
            <a:endParaRPr kumimoji="1" lang="ja-JP" altLang="en-US"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pPr/>
              <a:t>21</a:t>
            </a:fld>
            <a:endParaRPr kumimoji="1" lang="ja-JP" altLang="en-US" dirty="0"/>
          </a:p>
        </p:txBody>
      </p:sp>
      <p:sp>
        <p:nvSpPr>
          <p:cNvPr id="11" name="テキスト ボックス 10"/>
          <p:cNvSpPr txBox="1"/>
          <p:nvPr/>
        </p:nvSpPr>
        <p:spPr>
          <a:xfrm>
            <a:off x="928662" y="5357826"/>
            <a:ext cx="7358114" cy="738664"/>
          </a:xfrm>
          <a:prstGeom prst="rect">
            <a:avLst/>
          </a:prstGeom>
          <a:noFill/>
        </p:spPr>
        <p:txBody>
          <a:bodyPr wrap="square" rtlCol="0">
            <a:spAutoFit/>
          </a:bodyPr>
          <a:lstStyle/>
          <a:p>
            <a:r>
              <a:rPr lang="en-US" altLang="ja-JP" sz="1400" dirty="0" smtClean="0"/>
              <a:t>Note: Eligibility for Medicare insurance (senior-stage) was changed from “over 70 years old” to “over 75 years old”. That change was phased in from 2002 to 2007. Nursing care insurance started from 2000. </a:t>
            </a:r>
            <a:endParaRPr kumimoji="1" lang="ja-JP" altLang="en-US" sz="1400" dirty="0"/>
          </a:p>
        </p:txBody>
      </p:sp>
      <p:pic>
        <p:nvPicPr>
          <p:cNvPr id="5" name="Picture 3"/>
          <p:cNvPicPr>
            <a:picLocks noGrp="1" noChangeAspect="1" noChangeArrowheads="1"/>
          </p:cNvPicPr>
          <p:nvPr>
            <p:ph sz="half" idx="2"/>
          </p:nvPr>
        </p:nvPicPr>
        <p:blipFill>
          <a:blip r:embed="rId3" cstate="print"/>
          <a:srcRect/>
          <a:stretch>
            <a:fillRect/>
          </a:stretch>
        </p:blipFill>
        <p:spPr bwMode="auto">
          <a:xfrm>
            <a:off x="4643438" y="1571612"/>
            <a:ext cx="4038600" cy="3857652"/>
          </a:xfrm>
          <a:prstGeom prst="rect">
            <a:avLst/>
          </a:prstGeom>
          <a:noFill/>
          <a:ln w="9525">
            <a:noFill/>
            <a:miter lim="800000"/>
            <a:headEnd/>
            <a:tailEnd/>
          </a:ln>
          <a:effectLst/>
        </p:spPr>
      </p:pic>
    </p:spTree>
    <p:extLst>
      <p:ext uri="{BB962C8B-B14F-4D97-AF65-F5344CB8AC3E}">
        <p14:creationId xmlns:p14="http://schemas.microsoft.com/office/powerpoint/2010/main" val="1750643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92696"/>
            <a:ext cx="8435280" cy="1008112"/>
          </a:xfrm>
        </p:spPr>
        <p:txBody>
          <a:bodyPr>
            <a:noAutofit/>
          </a:bodyPr>
          <a:lstStyle/>
          <a:p>
            <a:pPr algn="ctr"/>
            <a:r>
              <a:rPr lang="en-US" altLang="ja-JP" sz="3200" dirty="0" smtClean="0"/>
              <a:t>“Effective” working-age population decreases more than actual working-age population</a:t>
            </a:r>
            <a:endParaRPr kumimoji="1" lang="ja-JP" altLang="en-US" sz="3200"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pPr/>
              <a:t>22</a:t>
            </a:fld>
            <a:endParaRPr kumimoji="1" lang="ja-JP" altLang="en-US"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457200" y="2492896"/>
            <a:ext cx="4257676" cy="3888432"/>
          </a:xfrm>
          <a:prstGeom prst="rect">
            <a:avLst/>
          </a:prstGeom>
          <a:noFill/>
          <a:ln w="9525">
            <a:noFill/>
            <a:miter lim="800000"/>
            <a:headEnd/>
            <a:tailEnd/>
          </a:ln>
          <a:effectLst/>
        </p:spPr>
      </p:pic>
      <p:pic>
        <p:nvPicPr>
          <p:cNvPr id="2051" name="Picture 3"/>
          <p:cNvPicPr>
            <a:picLocks noGrp="1" noChangeAspect="1" noChangeArrowheads="1"/>
          </p:cNvPicPr>
          <p:nvPr>
            <p:ph sz="half" idx="2"/>
          </p:nvPr>
        </p:nvPicPr>
        <p:blipFill>
          <a:blip r:embed="rId3" cstate="print"/>
          <a:srcRect/>
          <a:stretch>
            <a:fillRect/>
          </a:stretch>
        </p:blipFill>
        <p:spPr bwMode="auto">
          <a:xfrm>
            <a:off x="4648200" y="2492896"/>
            <a:ext cx="4152224" cy="3598379"/>
          </a:xfrm>
          <a:prstGeom prst="rect">
            <a:avLst/>
          </a:prstGeom>
          <a:noFill/>
          <a:ln w="9525">
            <a:noFill/>
            <a:miter lim="800000"/>
            <a:headEnd/>
            <a:tailEnd/>
          </a:ln>
          <a:effectLst/>
        </p:spPr>
      </p:pic>
      <p:sp>
        <p:nvSpPr>
          <p:cNvPr id="3" name="テキスト ボックス 2"/>
          <p:cNvSpPr txBox="1"/>
          <p:nvPr/>
        </p:nvSpPr>
        <p:spPr>
          <a:xfrm>
            <a:off x="539552" y="1772816"/>
            <a:ext cx="7943200" cy="646331"/>
          </a:xfrm>
          <a:prstGeom prst="rect">
            <a:avLst/>
          </a:prstGeom>
          <a:noFill/>
        </p:spPr>
        <p:txBody>
          <a:bodyPr wrap="none" rtlCol="0">
            <a:spAutoFit/>
          </a:bodyPr>
          <a:lstStyle/>
          <a:p>
            <a:r>
              <a:rPr kumimoji="1" lang="en-US" altLang="ja-JP" dirty="0" smtClean="0"/>
              <a:t>The current ratio of population aged over 65 to people engaged in medical </a:t>
            </a:r>
          </a:p>
          <a:p>
            <a:r>
              <a:rPr kumimoji="1" lang="en-US" altLang="ja-JP" dirty="0" smtClean="0"/>
              <a:t>and welfare services is assumed constant, although it is likely to increase.</a:t>
            </a:r>
            <a:endParaRPr kumimoji="1" lang="ja-JP" altLang="en-US" dirty="0"/>
          </a:p>
        </p:txBody>
      </p:sp>
    </p:spTree>
    <p:extLst>
      <p:ext uri="{BB962C8B-B14F-4D97-AF65-F5344CB8AC3E}">
        <p14:creationId xmlns:p14="http://schemas.microsoft.com/office/powerpoint/2010/main" val="3690499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33400"/>
            <a:ext cx="8712968" cy="990600"/>
          </a:xfrm>
        </p:spPr>
        <p:txBody>
          <a:bodyPr>
            <a:normAutofit fontScale="90000"/>
          </a:bodyPr>
          <a:lstStyle/>
          <a:p>
            <a:pPr algn="ctr"/>
            <a:r>
              <a:rPr kumimoji="1" lang="en-US" altLang="ja-JP" sz="3600" dirty="0" smtClean="0"/>
              <a:t>Demographics also affect time profile of inflation rate, even though it is not a dominant </a:t>
            </a:r>
            <a:r>
              <a:rPr lang="en-US" altLang="ja-JP" sz="3600" dirty="0" smtClean="0"/>
              <a:t>determinant</a:t>
            </a:r>
            <a:endParaRPr kumimoji="1" lang="ja-JP" altLang="en-US" sz="36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2524" y="3034521"/>
            <a:ext cx="7148430" cy="34188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323528" y="1700808"/>
            <a:ext cx="8496944" cy="1107996"/>
          </a:xfrm>
          <a:prstGeom prst="rect">
            <a:avLst/>
          </a:prstGeom>
          <a:noFill/>
        </p:spPr>
        <p:txBody>
          <a:bodyPr wrap="square" rtlCol="0">
            <a:spAutoFit/>
          </a:bodyPr>
          <a:lstStyle/>
          <a:p>
            <a:r>
              <a:rPr kumimoji="1" lang="en-US" altLang="ja-JP" sz="2200" dirty="0" smtClean="0"/>
              <a:t>We come to observe positive correlation between inflation rate and growth rate of working-age population among OECD countries in the recent decade. Is this just </a:t>
            </a:r>
            <a:r>
              <a:rPr lang="en-US" altLang="ja-JP" sz="2200" dirty="0" smtClean="0"/>
              <a:t>a spurious correlation</a:t>
            </a:r>
            <a:r>
              <a:rPr kumimoji="1" lang="en-US" altLang="ja-JP" sz="2200" dirty="0" smtClean="0"/>
              <a:t>?</a:t>
            </a:r>
            <a:endParaRPr kumimoji="1" lang="ja-JP" altLang="en-US" sz="2200" dirty="0"/>
          </a:p>
        </p:txBody>
      </p:sp>
      <p:sp>
        <p:nvSpPr>
          <p:cNvPr id="3" name="スライド番号プレースホルダー 2"/>
          <p:cNvSpPr>
            <a:spLocks noGrp="1"/>
          </p:cNvSpPr>
          <p:nvPr>
            <p:ph type="sldNum" sz="quarter" idx="12"/>
          </p:nvPr>
        </p:nvSpPr>
        <p:spPr/>
        <p:txBody>
          <a:bodyPr/>
          <a:lstStyle/>
          <a:p>
            <a:fld id="{805E1BD1-16D2-4885-B22E-8104335587F5}" type="slidenum">
              <a:rPr kumimoji="1" lang="ja-JP" altLang="en-US" smtClean="0"/>
              <a:t>23</a:t>
            </a:fld>
            <a:endParaRPr kumimoji="1" lang="ja-JP" altLang="en-US" dirty="0"/>
          </a:p>
        </p:txBody>
      </p:sp>
    </p:spTree>
    <p:extLst>
      <p:ext uri="{BB962C8B-B14F-4D97-AF65-F5344CB8AC3E}">
        <p14:creationId xmlns:p14="http://schemas.microsoft.com/office/powerpoint/2010/main" val="3035716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lang="en-US" altLang="ja-JP" sz="3600" dirty="0" smtClean="0">
                <a:solidFill>
                  <a:srgbClr val="C00000"/>
                </a:solidFill>
              </a:rPr>
              <a:t>The time profile and mechanism that ageing affects inflation rate </a:t>
            </a:r>
            <a:endParaRPr kumimoji="1" lang="ja-JP" altLang="en-US" sz="3600" dirty="0"/>
          </a:p>
        </p:txBody>
      </p:sp>
      <p:sp>
        <p:nvSpPr>
          <p:cNvPr id="3" name="コンテンツ プレースホルダー 2"/>
          <p:cNvSpPr>
            <a:spLocks noGrp="1"/>
          </p:cNvSpPr>
          <p:nvPr>
            <p:ph idx="1"/>
          </p:nvPr>
        </p:nvSpPr>
        <p:spPr>
          <a:xfrm>
            <a:off x="457200" y="1600200"/>
            <a:ext cx="8435280" cy="4876800"/>
          </a:xfrm>
        </p:spPr>
        <p:txBody>
          <a:bodyPr>
            <a:normAutofit/>
          </a:bodyPr>
          <a:lstStyle/>
          <a:p>
            <a:r>
              <a:rPr lang="en-US" altLang="ja-JP" u="sng" dirty="0" smtClean="0"/>
              <a:t>First stage:</a:t>
            </a:r>
            <a:r>
              <a:rPr lang="en-US" altLang="ja-JP" dirty="0" smtClean="0"/>
              <a:t> </a:t>
            </a:r>
            <a:r>
              <a:rPr lang="en-US" altLang="ja-JP" dirty="0" smtClean="0">
                <a:solidFill>
                  <a:srgbClr val="FF0000"/>
                </a:solidFill>
              </a:rPr>
              <a:t>deflationary pressure </a:t>
            </a:r>
            <a:r>
              <a:rPr lang="en-US" altLang="ja-JP" dirty="0" smtClean="0"/>
              <a:t>(other thing being equal)</a:t>
            </a:r>
          </a:p>
          <a:p>
            <a:pPr lvl="1">
              <a:buFont typeface="Wingdings" panose="05000000000000000000" pitchFamily="2" charset="2"/>
              <a:buChar char="Ø"/>
            </a:pPr>
            <a:r>
              <a:rPr lang="en-US" altLang="ja-JP" sz="2400" dirty="0" smtClean="0"/>
              <a:t>Expectation </a:t>
            </a:r>
            <a:r>
              <a:rPr lang="en-US" altLang="ja-JP" sz="2400" dirty="0"/>
              <a:t>of a decline in future demand </a:t>
            </a:r>
            <a:r>
              <a:rPr lang="en-US" altLang="ja-JP" sz="2400" dirty="0" smtClean="0"/>
              <a:t>precedes actual decline in </a:t>
            </a:r>
            <a:r>
              <a:rPr lang="en-US" altLang="ja-JP" sz="2400" dirty="0"/>
              <a:t>productive </a:t>
            </a:r>
            <a:r>
              <a:rPr lang="en-US" altLang="ja-JP" sz="2400" dirty="0" smtClean="0"/>
              <a:t>capacity</a:t>
            </a:r>
            <a:endParaRPr lang="en-US" altLang="ja-JP" sz="2400" dirty="0"/>
          </a:p>
          <a:p>
            <a:r>
              <a:rPr lang="en-US" altLang="ja-JP" u="sng" dirty="0" smtClean="0"/>
              <a:t>Second</a:t>
            </a:r>
            <a:r>
              <a:rPr kumimoji="1" lang="en-US" altLang="ja-JP" u="sng" dirty="0" smtClean="0"/>
              <a:t> stage: </a:t>
            </a:r>
            <a:r>
              <a:rPr kumimoji="1" lang="en-US" altLang="ja-JP" dirty="0" smtClean="0">
                <a:solidFill>
                  <a:srgbClr val="FF0000"/>
                </a:solidFill>
              </a:rPr>
              <a:t>inflationary pressure </a:t>
            </a:r>
            <a:r>
              <a:rPr lang="en-US" altLang="ja-JP" dirty="0"/>
              <a:t>(other thing being equal)</a:t>
            </a:r>
          </a:p>
          <a:p>
            <a:pPr lvl="1">
              <a:buFont typeface="Wingdings" panose="05000000000000000000" pitchFamily="2" charset="2"/>
              <a:buChar char="Ø"/>
            </a:pPr>
            <a:r>
              <a:rPr lang="en-US" altLang="ja-JP" sz="2400" dirty="0" smtClean="0"/>
              <a:t>Actual </a:t>
            </a:r>
            <a:r>
              <a:rPr lang="en-US" altLang="ja-JP" sz="2400" dirty="0"/>
              <a:t>decline in productive capacity due to decrease in workforce </a:t>
            </a:r>
            <a:r>
              <a:rPr lang="en-US" altLang="ja-JP" sz="2400" dirty="0" smtClean="0"/>
              <a:t>create inflationary pressure.</a:t>
            </a:r>
            <a:r>
              <a:rPr lang="ja-JP" altLang="en-US" sz="2400" dirty="0" smtClean="0">
                <a:solidFill>
                  <a:srgbClr val="0070C0"/>
                </a:solidFill>
              </a:rPr>
              <a:t>⇒</a:t>
            </a:r>
            <a:r>
              <a:rPr lang="en-US" altLang="ja-JP" sz="2400" dirty="0" smtClean="0">
                <a:solidFill>
                  <a:srgbClr val="0070C0"/>
                </a:solidFill>
              </a:rPr>
              <a:t>SLIDE 25</a:t>
            </a:r>
          </a:p>
          <a:p>
            <a:r>
              <a:rPr lang="en-US" altLang="ja-JP" u="sng" dirty="0" smtClean="0"/>
              <a:t>Third stage</a:t>
            </a:r>
            <a:r>
              <a:rPr kumimoji="1" lang="en-US" altLang="ja-JP" u="sng" dirty="0" smtClean="0"/>
              <a:t>:</a:t>
            </a:r>
            <a:r>
              <a:rPr kumimoji="1" lang="en-US" altLang="ja-JP" dirty="0" smtClean="0"/>
              <a:t> </a:t>
            </a:r>
            <a:r>
              <a:rPr kumimoji="1" lang="en-US" altLang="ja-JP" dirty="0" smtClean="0">
                <a:solidFill>
                  <a:srgbClr val="FF0000"/>
                </a:solidFill>
              </a:rPr>
              <a:t> neutral</a:t>
            </a:r>
            <a:r>
              <a:rPr lang="en-US" altLang="ja-JP" dirty="0">
                <a:solidFill>
                  <a:srgbClr val="FF0000"/>
                </a:solidFill>
              </a:rPr>
              <a:t> </a:t>
            </a:r>
            <a:r>
              <a:rPr lang="en-US" altLang="ja-JP" dirty="0" smtClean="0">
                <a:solidFill>
                  <a:srgbClr val="FF0000"/>
                </a:solidFill>
              </a:rPr>
              <a:t>as long as fiscal sustainability is maintained. However, if this condition is not met, either high inflation or financial system instability is a consequence</a:t>
            </a:r>
            <a:endParaRPr kumimoji="1" lang="en-US" altLang="ja-JP" dirty="0" smtClean="0">
              <a:solidFill>
                <a:srgbClr val="FF0000"/>
              </a:solidFill>
            </a:endParaRPr>
          </a:p>
          <a:p>
            <a:endParaRPr lang="en-US" altLang="ja-JP" dirty="0">
              <a:solidFill>
                <a:srgbClr val="FF0000"/>
              </a:solidFill>
            </a:endParaRPr>
          </a:p>
          <a:p>
            <a:pPr marL="0" indent="0">
              <a:buNone/>
            </a:pP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24</a:t>
            </a:fld>
            <a:endParaRPr kumimoji="1" lang="ja-JP" altLang="en-US" dirty="0"/>
          </a:p>
        </p:txBody>
      </p:sp>
    </p:spTree>
    <p:extLst>
      <p:ext uri="{BB962C8B-B14F-4D97-AF65-F5344CB8AC3E}">
        <p14:creationId xmlns:p14="http://schemas.microsoft.com/office/powerpoint/2010/main" val="1200109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533400"/>
            <a:ext cx="8712968" cy="990600"/>
          </a:xfrm>
        </p:spPr>
        <p:txBody>
          <a:bodyPr>
            <a:normAutofit fontScale="90000"/>
          </a:bodyPr>
          <a:lstStyle/>
          <a:p>
            <a:pPr algn="ctr"/>
            <a:r>
              <a:rPr kumimoji="1" lang="en-US" altLang="ja-JP" dirty="0" smtClean="0"/>
              <a:t>Labor market in Japan is now tightening amid rapid decline in working-age population</a:t>
            </a:r>
            <a:endParaRPr kumimoji="1" lang="ja-JP" altLang="en-US" dirty="0"/>
          </a:p>
        </p:txBody>
      </p:sp>
      <p:graphicFrame>
        <p:nvGraphicFramePr>
          <p:cNvPr id="7" name="コンテンツ プレースホルダー 6"/>
          <p:cNvGraphicFramePr>
            <a:graphicFrameLocks noGrp="1"/>
          </p:cNvGraphicFramePr>
          <p:nvPr>
            <p:ph sz="half" idx="2"/>
            <p:extLst>
              <p:ext uri="{D42A27DB-BD31-4B8C-83A1-F6EECF244321}">
                <p14:modId xmlns:p14="http://schemas.microsoft.com/office/powerpoint/2010/main" val="3865664988"/>
              </p:ext>
            </p:extLst>
          </p:nvPr>
        </p:nvGraphicFramePr>
        <p:xfrm>
          <a:off x="539552" y="4581127"/>
          <a:ext cx="7920880" cy="1548449"/>
        </p:xfrm>
        <a:graphic>
          <a:graphicData uri="http://schemas.openxmlformats.org/drawingml/2006/table">
            <a:tbl>
              <a:tblPr>
                <a:tableStyleId>{5C22544A-7EE6-4342-B048-85BDC9FD1C3A}</a:tableStyleId>
              </a:tblPr>
              <a:tblGrid>
                <a:gridCol w="288032"/>
                <a:gridCol w="4176464"/>
                <a:gridCol w="1728192"/>
                <a:gridCol w="1728192"/>
              </a:tblGrid>
              <a:tr h="221207">
                <a:tc gridSpan="2">
                  <a:txBody>
                    <a:bodyPr/>
                    <a:lstStyle/>
                    <a:p>
                      <a:pPr algn="ctr" fontAlgn="ctr"/>
                      <a:endParaRPr lang="ja-JP" altLang="en-US" sz="1400" b="0" i="0" u="none" strike="noStrike" dirty="0">
                        <a:solidFill>
                          <a:srgbClr val="000000"/>
                        </a:solidFill>
                        <a:effectLst/>
                        <a:latin typeface="+mj-lt"/>
                        <a:cs typeface="Calibri" pitchFamily="34" charset="0"/>
                      </a:endParaRPr>
                    </a:p>
                  </a:txBody>
                  <a:tcPr marL="7847" marR="7847" marT="7847" marB="0" anchor="ctr"/>
                </a:tc>
                <a:tc hMerge="1">
                  <a:txBody>
                    <a:bodyPr/>
                    <a:lstStyle/>
                    <a:p>
                      <a:endParaRPr kumimoji="1" lang="ja-JP" altLang="en-US"/>
                    </a:p>
                  </a:txBody>
                  <a:tcPr/>
                </a:tc>
                <a:tc>
                  <a:txBody>
                    <a:bodyPr/>
                    <a:lstStyle/>
                    <a:p>
                      <a:pPr algn="ctr" fontAlgn="ctr"/>
                      <a:r>
                        <a:rPr lang="en-US" altLang="ja-JP" sz="1400" u="none" strike="noStrike" dirty="0" smtClean="0">
                          <a:effectLst/>
                          <a:latin typeface="+mj-lt"/>
                          <a:cs typeface="Calibri" pitchFamily="34" charset="0"/>
                        </a:rPr>
                        <a:t>Year</a:t>
                      </a:r>
                      <a:r>
                        <a:rPr lang="en-US" altLang="ja-JP" sz="1400" u="none" strike="noStrike" baseline="0" dirty="0" smtClean="0">
                          <a:effectLst/>
                          <a:latin typeface="+mj-lt"/>
                          <a:cs typeface="Calibri" pitchFamily="34" charset="0"/>
                        </a:rPr>
                        <a:t> </a:t>
                      </a:r>
                      <a:r>
                        <a:rPr lang="en-US" altLang="ja-JP" sz="1400" u="none" strike="noStrike" dirty="0" smtClean="0">
                          <a:effectLst/>
                          <a:latin typeface="+mj-lt"/>
                          <a:cs typeface="Calibri" pitchFamily="34" charset="0"/>
                        </a:rPr>
                        <a:t>2005-2010</a:t>
                      </a:r>
                      <a:endParaRPr lang="ja-JP" altLang="en-US" sz="1400" b="0" i="0" u="none" strike="noStrike" dirty="0">
                        <a:solidFill>
                          <a:srgbClr val="000000"/>
                        </a:solidFill>
                        <a:effectLst/>
                        <a:latin typeface="+mj-lt"/>
                        <a:cs typeface="Calibri" pitchFamily="34" charset="0"/>
                      </a:endParaRPr>
                    </a:p>
                  </a:txBody>
                  <a:tcPr marL="7847" marR="7847" marT="7847" marB="0" anchor="ctr"/>
                </a:tc>
                <a:tc>
                  <a:txBody>
                    <a:bodyPr/>
                    <a:lstStyle/>
                    <a:p>
                      <a:pPr algn="ctr" fontAlgn="ctr"/>
                      <a:r>
                        <a:rPr lang="en-US" altLang="ja-JP" sz="1400" u="none" strike="noStrike" dirty="0" smtClean="0">
                          <a:effectLst/>
                          <a:latin typeface="+mj-lt"/>
                          <a:cs typeface="Calibri" pitchFamily="34" charset="0"/>
                        </a:rPr>
                        <a:t>Year 2010-2015</a:t>
                      </a:r>
                      <a:endParaRPr lang="ja-JP" altLang="en-US" sz="1400" b="0" i="0" u="none" strike="noStrike" dirty="0">
                        <a:solidFill>
                          <a:srgbClr val="000000"/>
                        </a:solidFill>
                        <a:effectLst/>
                        <a:latin typeface="+mj-lt"/>
                        <a:cs typeface="Calibri" pitchFamily="34" charset="0"/>
                      </a:endParaRPr>
                    </a:p>
                  </a:txBody>
                  <a:tcPr marL="7847" marR="7847" marT="7847" marB="0" anchor="ctr"/>
                </a:tc>
              </a:tr>
              <a:tr h="221207">
                <a:tc gridSpan="2">
                  <a:txBody>
                    <a:bodyPr/>
                    <a:lstStyle/>
                    <a:p>
                      <a:pPr algn="ctr" fontAlgn="ctr"/>
                      <a:r>
                        <a:rPr lang="en-US" altLang="ja-JP" sz="1400" u="none" strike="noStrike" dirty="0" smtClean="0">
                          <a:effectLst/>
                          <a:latin typeface="+mj-lt"/>
                          <a:cs typeface="Calibri" pitchFamily="34" charset="0"/>
                        </a:rPr>
                        <a:t>Change</a:t>
                      </a:r>
                      <a:r>
                        <a:rPr lang="en-US" altLang="ja-JP" sz="1400" u="none" strike="noStrike" baseline="0" dirty="0" smtClean="0">
                          <a:effectLst/>
                          <a:latin typeface="+mj-lt"/>
                          <a:cs typeface="Calibri" pitchFamily="34" charset="0"/>
                        </a:rPr>
                        <a:t> in unemployment rate (% </a:t>
                      </a:r>
                      <a:r>
                        <a:rPr lang="en-US" altLang="ja-JP" sz="1400" u="none" strike="noStrike" dirty="0" smtClean="0">
                          <a:effectLst/>
                          <a:latin typeface="+mj-lt"/>
                          <a:cs typeface="Calibri" pitchFamily="34" charset="0"/>
                        </a:rPr>
                        <a:t>points)</a:t>
                      </a:r>
                      <a:endParaRPr lang="ja-JP" altLang="en-US" sz="1400" b="0" i="0" u="none" strike="noStrike" dirty="0">
                        <a:solidFill>
                          <a:srgbClr val="000000"/>
                        </a:solidFill>
                        <a:effectLst/>
                        <a:latin typeface="+mj-lt"/>
                        <a:cs typeface="Calibri" pitchFamily="34" charset="0"/>
                      </a:endParaRPr>
                    </a:p>
                  </a:txBody>
                  <a:tcPr marL="7847" marR="7847" marT="7847" marB="0" anchor="ctr"/>
                </a:tc>
                <a:tc hMerge="1">
                  <a:txBody>
                    <a:bodyPr/>
                    <a:lstStyle/>
                    <a:p>
                      <a:endParaRPr kumimoji="1" lang="ja-JP" altLang="en-US"/>
                    </a:p>
                  </a:txBody>
                  <a:tcPr/>
                </a:tc>
                <a:tc>
                  <a:txBody>
                    <a:bodyPr/>
                    <a:lstStyle/>
                    <a:p>
                      <a:pPr algn="ctr" fontAlgn="ctr"/>
                      <a:r>
                        <a:rPr lang="en-US" altLang="ja-JP" sz="1400" u="none" strike="noStrike" dirty="0" smtClean="0">
                          <a:effectLst/>
                          <a:latin typeface="+mj-lt"/>
                          <a:cs typeface="Calibri" pitchFamily="34" charset="0"/>
                        </a:rPr>
                        <a:t>+0.7</a:t>
                      </a:r>
                      <a:endParaRPr lang="ja-JP" altLang="en-US" sz="1400" b="0" i="0" u="none" strike="noStrike" dirty="0">
                        <a:solidFill>
                          <a:srgbClr val="000000"/>
                        </a:solidFill>
                        <a:effectLst/>
                        <a:latin typeface="+mj-lt"/>
                        <a:cs typeface="Calibri" pitchFamily="34" charset="0"/>
                      </a:endParaRPr>
                    </a:p>
                  </a:txBody>
                  <a:tcPr marL="7847" marR="7847" marT="7847" marB="0" anchor="ctr"/>
                </a:tc>
                <a:tc>
                  <a:txBody>
                    <a:bodyPr/>
                    <a:lstStyle/>
                    <a:p>
                      <a:pPr algn="ctr" fontAlgn="ctr"/>
                      <a:r>
                        <a:rPr lang="en-US" altLang="ja-JP" sz="1400" u="none" strike="noStrike" dirty="0" smtClean="0">
                          <a:effectLst/>
                          <a:latin typeface="+mj-lt"/>
                          <a:cs typeface="Calibri" pitchFamily="34" charset="0"/>
                        </a:rPr>
                        <a:t>-1.7</a:t>
                      </a:r>
                      <a:r>
                        <a:rPr lang="ja-JP" altLang="en-US" sz="1400" u="none" strike="noStrike" dirty="0">
                          <a:effectLst/>
                          <a:latin typeface="+mj-lt"/>
                          <a:cs typeface="Calibri" pitchFamily="34" charset="0"/>
                        </a:rPr>
                        <a:t>　</a:t>
                      </a:r>
                      <a:endParaRPr lang="ja-JP" altLang="en-US" sz="1400" b="0" i="0" u="none" strike="noStrike" dirty="0">
                        <a:solidFill>
                          <a:srgbClr val="000000"/>
                        </a:solidFill>
                        <a:effectLst/>
                        <a:latin typeface="+mj-lt"/>
                        <a:cs typeface="Calibri" pitchFamily="34" charset="0"/>
                      </a:endParaRPr>
                    </a:p>
                  </a:txBody>
                  <a:tcPr marL="7847" marR="7847" marT="7847" marB="0" anchor="ctr"/>
                </a:tc>
              </a:tr>
              <a:tr h="221207">
                <a:tc gridSpan="2">
                  <a:txBody>
                    <a:bodyPr/>
                    <a:lstStyle/>
                    <a:p>
                      <a:pPr algn="ctr" fontAlgn="ctr"/>
                      <a:r>
                        <a:rPr lang="en-US" altLang="ja-JP" sz="1400" b="0" i="0" u="none" strike="noStrike" dirty="0" smtClean="0">
                          <a:solidFill>
                            <a:schemeClr val="dk1"/>
                          </a:solidFill>
                          <a:effectLst/>
                          <a:latin typeface="+mj-lt"/>
                          <a:cs typeface="Calibri" pitchFamily="34" charset="0"/>
                        </a:rPr>
                        <a:t>Change</a:t>
                      </a:r>
                      <a:r>
                        <a:rPr lang="en-US" altLang="ja-JP" sz="1400" b="0" i="0" u="none" strike="noStrike" baseline="0" dirty="0" smtClean="0">
                          <a:solidFill>
                            <a:schemeClr val="dk1"/>
                          </a:solidFill>
                          <a:effectLst/>
                          <a:latin typeface="+mj-lt"/>
                          <a:cs typeface="Calibri" pitchFamily="34" charset="0"/>
                        </a:rPr>
                        <a:t> in labor participation rate (% </a:t>
                      </a:r>
                      <a:r>
                        <a:rPr lang="en-US" altLang="ja-JP" sz="1400" u="none" strike="noStrike" dirty="0" smtClean="0">
                          <a:effectLst/>
                          <a:latin typeface="+mj-lt"/>
                          <a:cs typeface="Calibri" pitchFamily="34" charset="0"/>
                        </a:rPr>
                        <a:t>points)</a:t>
                      </a:r>
                      <a:endParaRPr lang="ja-JP" altLang="en-US" sz="1400" b="0" i="0" u="none" strike="noStrike" dirty="0">
                        <a:solidFill>
                          <a:srgbClr val="000000"/>
                        </a:solidFill>
                        <a:effectLst/>
                        <a:latin typeface="+mj-lt"/>
                        <a:cs typeface="Calibri" pitchFamily="34" charset="0"/>
                      </a:endParaRPr>
                    </a:p>
                  </a:txBody>
                  <a:tcPr marL="7847" marR="7847" marT="7847" marB="0" anchor="ctr"/>
                </a:tc>
                <a:tc hMerge="1">
                  <a:txBody>
                    <a:bodyPr/>
                    <a:lstStyle/>
                    <a:p>
                      <a:endParaRPr kumimoji="1" lang="ja-JP" altLang="en-US"/>
                    </a:p>
                  </a:txBody>
                  <a:tcPr/>
                </a:tc>
                <a:tc>
                  <a:txBody>
                    <a:bodyPr/>
                    <a:lstStyle/>
                    <a:p>
                      <a:pPr algn="ctr" fontAlgn="ctr"/>
                      <a:r>
                        <a:rPr lang="en-US" altLang="ja-JP" sz="1400" b="0" i="0" u="none" strike="noStrike" dirty="0" smtClean="0">
                          <a:solidFill>
                            <a:srgbClr val="000000"/>
                          </a:solidFill>
                          <a:effectLst/>
                          <a:latin typeface="+mj-lt"/>
                          <a:cs typeface="Calibri" pitchFamily="34" charset="0"/>
                        </a:rPr>
                        <a:t>-0.8</a:t>
                      </a:r>
                      <a:endParaRPr lang="ja-JP" altLang="en-US" sz="1400" b="0" i="0" u="none" strike="noStrike" dirty="0">
                        <a:solidFill>
                          <a:srgbClr val="000000"/>
                        </a:solidFill>
                        <a:effectLst/>
                        <a:latin typeface="+mj-lt"/>
                        <a:cs typeface="Calibri" pitchFamily="34" charset="0"/>
                      </a:endParaRPr>
                    </a:p>
                  </a:txBody>
                  <a:tcPr marL="7847" marR="7847" marT="7847" marB="0" anchor="ctr"/>
                </a:tc>
                <a:tc>
                  <a:txBody>
                    <a:bodyPr/>
                    <a:lstStyle/>
                    <a:p>
                      <a:pPr algn="ctr" fontAlgn="ctr"/>
                      <a:r>
                        <a:rPr lang="en-US" altLang="ja-JP" sz="1400" u="none" strike="noStrike" dirty="0" smtClean="0">
                          <a:effectLst/>
                          <a:latin typeface="+mj-lt"/>
                          <a:cs typeface="Calibri" pitchFamily="34" charset="0"/>
                        </a:rPr>
                        <a:t>0.0</a:t>
                      </a:r>
                      <a:r>
                        <a:rPr lang="ja-JP" altLang="en-US" sz="1400" u="none" strike="noStrike" dirty="0">
                          <a:effectLst/>
                          <a:latin typeface="+mj-lt"/>
                          <a:cs typeface="Calibri" pitchFamily="34" charset="0"/>
                        </a:rPr>
                        <a:t>　</a:t>
                      </a:r>
                      <a:endParaRPr lang="ja-JP" altLang="en-US" sz="1400" b="0" i="0" u="none" strike="noStrike" dirty="0">
                        <a:solidFill>
                          <a:srgbClr val="000000"/>
                        </a:solidFill>
                        <a:effectLst/>
                        <a:latin typeface="+mj-lt"/>
                        <a:cs typeface="Calibri" pitchFamily="34" charset="0"/>
                      </a:endParaRPr>
                    </a:p>
                  </a:txBody>
                  <a:tcPr marL="7847" marR="7847" marT="7847" marB="0" anchor="ctr"/>
                </a:tc>
              </a:tr>
              <a:tr h="221207">
                <a:tc gridSpan="2">
                  <a:txBody>
                    <a:bodyPr/>
                    <a:lstStyle/>
                    <a:p>
                      <a:pPr algn="ctr" fontAlgn="ctr"/>
                      <a:r>
                        <a:rPr lang="en-US" altLang="ja-JP" sz="1400" u="none" strike="noStrike" dirty="0" smtClean="0">
                          <a:effectLst/>
                          <a:latin typeface="+mj-lt"/>
                          <a:cs typeface="Calibri" pitchFamily="34" charset="0"/>
                        </a:rPr>
                        <a:t>Change</a:t>
                      </a:r>
                      <a:r>
                        <a:rPr lang="en-US" altLang="ja-JP" sz="1400" u="none" strike="noStrike" baseline="0" dirty="0" smtClean="0">
                          <a:effectLst/>
                          <a:latin typeface="+mj-lt"/>
                          <a:cs typeface="Calibri" pitchFamily="34" charset="0"/>
                        </a:rPr>
                        <a:t> in working-age population (</a:t>
                      </a:r>
                      <a:r>
                        <a:rPr lang="en-US" altLang="ja-JP" sz="1400" u="none" strike="noStrike" dirty="0" smtClean="0">
                          <a:effectLst/>
                          <a:latin typeface="+mj-lt"/>
                          <a:cs typeface="Calibri" pitchFamily="34" charset="0"/>
                        </a:rPr>
                        <a:t>thousands)</a:t>
                      </a:r>
                      <a:endParaRPr lang="ja-JP" altLang="en-US" sz="1400" b="0" i="0" u="none" strike="noStrike" dirty="0">
                        <a:solidFill>
                          <a:srgbClr val="000000"/>
                        </a:solidFill>
                        <a:effectLst/>
                        <a:latin typeface="+mj-lt"/>
                        <a:cs typeface="Calibri" pitchFamily="34" charset="0"/>
                      </a:endParaRPr>
                    </a:p>
                  </a:txBody>
                  <a:tcPr marL="7847" marR="7847" marT="7847" marB="0" anchor="ctr"/>
                </a:tc>
                <a:tc hMerge="1">
                  <a:txBody>
                    <a:bodyPr/>
                    <a:lstStyle/>
                    <a:p>
                      <a:endParaRPr kumimoji="1" lang="ja-JP" altLang="en-US"/>
                    </a:p>
                  </a:txBody>
                  <a:tcPr/>
                </a:tc>
                <a:tc>
                  <a:txBody>
                    <a:bodyPr/>
                    <a:lstStyle/>
                    <a:p>
                      <a:pPr algn="ctr" fontAlgn="ctr"/>
                      <a:r>
                        <a:rPr lang="en-US" altLang="ja-JP" sz="1400" u="none" strike="noStrike" dirty="0" smtClean="0">
                          <a:effectLst/>
                          <a:latin typeface="+mj-lt"/>
                          <a:cs typeface="Calibri" pitchFamily="34" charset="0"/>
                        </a:rPr>
                        <a:t>-2,687</a:t>
                      </a:r>
                      <a:endParaRPr lang="ja-JP" altLang="en-US" sz="1400" b="0" i="0" u="none" strike="noStrike" dirty="0">
                        <a:solidFill>
                          <a:srgbClr val="000000"/>
                        </a:solidFill>
                        <a:effectLst/>
                        <a:latin typeface="+mj-lt"/>
                        <a:cs typeface="Calibri" pitchFamily="34" charset="0"/>
                      </a:endParaRPr>
                    </a:p>
                  </a:txBody>
                  <a:tcPr marL="7847" marR="7847" marT="7847" marB="0" anchor="ctr"/>
                </a:tc>
                <a:tc>
                  <a:txBody>
                    <a:bodyPr/>
                    <a:lstStyle/>
                    <a:p>
                      <a:pPr algn="ctr" fontAlgn="ctr"/>
                      <a:r>
                        <a:rPr lang="en-US" altLang="ja-JP" sz="1400" u="none" strike="noStrike" dirty="0" smtClean="0">
                          <a:effectLst/>
                          <a:latin typeface="+mj-lt"/>
                          <a:cs typeface="Calibri" pitchFamily="34" charset="0"/>
                        </a:rPr>
                        <a:t>-4,917</a:t>
                      </a:r>
                      <a:endParaRPr lang="ja-JP" altLang="en-US" sz="1400" b="0" i="0" u="none" strike="noStrike" dirty="0">
                        <a:solidFill>
                          <a:srgbClr val="000000"/>
                        </a:solidFill>
                        <a:effectLst/>
                        <a:latin typeface="+mj-lt"/>
                        <a:cs typeface="Calibri" pitchFamily="34" charset="0"/>
                      </a:endParaRPr>
                    </a:p>
                  </a:txBody>
                  <a:tcPr marL="7847" marR="7847" marT="7847" marB="0" anchor="ctr"/>
                </a:tc>
              </a:tr>
              <a:tr h="221207">
                <a:tc>
                  <a:txBody>
                    <a:bodyPr/>
                    <a:lstStyle/>
                    <a:p>
                      <a:pPr algn="ctr" fontAlgn="ctr"/>
                      <a:endParaRPr lang="ja-JP" altLang="en-US" sz="1400" b="0" i="0" u="none" strike="noStrike" dirty="0">
                        <a:solidFill>
                          <a:srgbClr val="000000"/>
                        </a:solidFill>
                        <a:effectLst/>
                        <a:latin typeface="+mj-lt"/>
                        <a:cs typeface="Calibri" pitchFamily="34" charset="0"/>
                      </a:endParaRPr>
                    </a:p>
                  </a:txBody>
                  <a:tcPr marL="7847" marR="7847" marT="7847"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400" u="none" strike="noStrike" kern="1200" dirty="0" smtClean="0">
                          <a:solidFill>
                            <a:schemeClr val="dk1"/>
                          </a:solidFill>
                          <a:effectLst/>
                          <a:latin typeface="+mn-lt"/>
                          <a:ea typeface="+mn-ea"/>
                          <a:cs typeface="Calibri" pitchFamily="34" charset="0"/>
                        </a:rPr>
                        <a:t>Change</a:t>
                      </a:r>
                      <a:r>
                        <a:rPr kumimoji="1" lang="en-US" altLang="ja-JP" sz="1400" u="none" strike="noStrike" kern="1200" baseline="0" dirty="0" smtClean="0">
                          <a:solidFill>
                            <a:schemeClr val="dk1"/>
                          </a:solidFill>
                          <a:effectLst/>
                          <a:latin typeface="+mn-lt"/>
                          <a:ea typeface="+mn-ea"/>
                          <a:cs typeface="Calibri" pitchFamily="34" charset="0"/>
                        </a:rPr>
                        <a:t> in employed person (</a:t>
                      </a:r>
                      <a:r>
                        <a:rPr kumimoji="1" lang="en-US" altLang="ja-JP" sz="1400" u="none" strike="noStrike" kern="1200" dirty="0" smtClean="0">
                          <a:solidFill>
                            <a:schemeClr val="dk1"/>
                          </a:solidFill>
                          <a:effectLst/>
                          <a:latin typeface="+mn-lt"/>
                          <a:ea typeface="+mn-ea"/>
                          <a:cs typeface="Calibri" pitchFamily="34" charset="0"/>
                        </a:rPr>
                        <a:t>thousands)</a:t>
                      </a:r>
                      <a:endParaRPr lang="ja-JP" altLang="en-US" sz="1400" b="0" i="0" u="none" strike="noStrike" dirty="0">
                        <a:solidFill>
                          <a:srgbClr val="000000"/>
                        </a:solidFill>
                        <a:effectLst/>
                        <a:latin typeface="+mj-lt"/>
                        <a:cs typeface="Calibri" pitchFamily="34" charset="0"/>
                      </a:endParaRPr>
                    </a:p>
                  </a:txBody>
                  <a:tcPr marL="7847" marR="7847" marT="7847" marB="0" anchor="ctr">
                    <a:lnL w="12700" cap="flat" cmpd="sng" algn="ctr">
                      <a:noFill/>
                      <a:prstDash val="solid"/>
                      <a:round/>
                      <a:headEnd type="none" w="med" len="med"/>
                      <a:tailEnd type="none" w="med" len="med"/>
                    </a:lnL>
                  </a:tcPr>
                </a:tc>
                <a:tc>
                  <a:txBody>
                    <a:bodyPr/>
                    <a:lstStyle/>
                    <a:p>
                      <a:pPr algn="ctr" fontAlgn="ctr"/>
                      <a:r>
                        <a:rPr lang="en-US" altLang="ja-JP" sz="1400" u="none" strike="noStrike" dirty="0" smtClean="0">
                          <a:effectLst/>
                          <a:latin typeface="+mj-lt"/>
                          <a:cs typeface="Calibri" pitchFamily="34" charset="0"/>
                        </a:rPr>
                        <a:t>-580</a:t>
                      </a:r>
                      <a:endParaRPr lang="ja-JP" altLang="en-US" sz="1400" b="0" i="0" u="none" strike="noStrike" dirty="0">
                        <a:solidFill>
                          <a:srgbClr val="000000"/>
                        </a:solidFill>
                        <a:effectLst/>
                        <a:latin typeface="+mj-lt"/>
                        <a:cs typeface="Calibri" pitchFamily="34" charset="0"/>
                      </a:endParaRPr>
                    </a:p>
                  </a:txBody>
                  <a:tcPr marL="7847" marR="7847" marT="7847" marB="0" anchor="ctr"/>
                </a:tc>
                <a:tc>
                  <a:txBody>
                    <a:bodyPr/>
                    <a:lstStyle/>
                    <a:p>
                      <a:pPr algn="ctr" fontAlgn="ctr"/>
                      <a:r>
                        <a:rPr lang="en-US" altLang="ja-JP" sz="1400" u="none" strike="noStrike" dirty="0" smtClean="0">
                          <a:effectLst/>
                          <a:latin typeface="+mj-lt"/>
                          <a:cs typeface="Calibri" pitchFamily="34" charset="0"/>
                        </a:rPr>
                        <a:t>+780</a:t>
                      </a:r>
                      <a:endParaRPr lang="ja-JP" altLang="en-US" sz="1400" b="0" i="0" u="none" strike="noStrike" dirty="0">
                        <a:solidFill>
                          <a:srgbClr val="000000"/>
                        </a:solidFill>
                        <a:effectLst/>
                        <a:latin typeface="+mj-lt"/>
                        <a:cs typeface="Calibri" pitchFamily="34" charset="0"/>
                      </a:endParaRPr>
                    </a:p>
                  </a:txBody>
                  <a:tcPr marL="7847" marR="7847" marT="7847" marB="0" anchor="ctr"/>
                </a:tc>
              </a:tr>
              <a:tr h="221207">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j-lt"/>
                        <a:cs typeface="Calibri" pitchFamily="34" charset="0"/>
                      </a:endParaRPr>
                    </a:p>
                  </a:txBody>
                  <a:tcPr marL="7847" marR="7847" marT="7847"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400" b="0" i="0" u="none" strike="noStrike" kern="1200" dirty="0" smtClean="0">
                          <a:solidFill>
                            <a:schemeClr val="dk1"/>
                          </a:solidFill>
                          <a:effectLst/>
                          <a:latin typeface="+mn-lt"/>
                          <a:ea typeface="+mn-ea"/>
                          <a:cs typeface="Calibri" pitchFamily="34" charset="0"/>
                        </a:rPr>
                        <a:t>Aged</a:t>
                      </a:r>
                      <a:r>
                        <a:rPr kumimoji="1" lang="en-US" altLang="ja-JP" sz="1400" b="0" i="0" u="none" strike="noStrike" kern="1200" baseline="0" dirty="0" smtClean="0">
                          <a:solidFill>
                            <a:schemeClr val="dk1"/>
                          </a:solidFill>
                          <a:effectLst/>
                          <a:latin typeface="+mn-lt"/>
                          <a:ea typeface="+mn-ea"/>
                          <a:cs typeface="Calibri" pitchFamily="34" charset="0"/>
                        </a:rPr>
                        <a:t> people </a:t>
                      </a:r>
                      <a:r>
                        <a:rPr kumimoji="1" lang="en-US" altLang="ja-JP" sz="1400" u="none" strike="noStrike" kern="1200" baseline="0" dirty="0" smtClean="0">
                          <a:solidFill>
                            <a:schemeClr val="dk1"/>
                          </a:solidFill>
                          <a:effectLst/>
                          <a:latin typeface="+mn-lt"/>
                          <a:ea typeface="+mn-ea"/>
                          <a:cs typeface="Calibri" pitchFamily="34" charset="0"/>
                        </a:rPr>
                        <a:t>(</a:t>
                      </a:r>
                      <a:r>
                        <a:rPr kumimoji="1" lang="en-US" altLang="ja-JP" sz="1400" u="none" strike="noStrike" kern="1200" dirty="0" smtClean="0">
                          <a:solidFill>
                            <a:schemeClr val="dk1"/>
                          </a:solidFill>
                          <a:effectLst/>
                          <a:latin typeface="+mn-lt"/>
                          <a:ea typeface="+mn-ea"/>
                          <a:cs typeface="Calibri" pitchFamily="34" charset="0"/>
                        </a:rPr>
                        <a:t>thousands)</a:t>
                      </a:r>
                      <a:endParaRPr lang="ja-JP" altLang="en-US" sz="1400" b="0" i="0" u="none" strike="noStrike" dirty="0">
                        <a:solidFill>
                          <a:srgbClr val="000000"/>
                        </a:solidFill>
                        <a:effectLst/>
                        <a:latin typeface="+mj-lt"/>
                        <a:cs typeface="Calibri" pitchFamily="34" charset="0"/>
                      </a:endParaRPr>
                    </a:p>
                  </a:txBody>
                  <a:tcPr marL="7847" marR="7847" marT="7847" marB="0" anchor="ctr">
                    <a:lnB w="3175" cap="flat" cmpd="sng" algn="ctr">
                      <a:solidFill>
                        <a:schemeClr val="bg1"/>
                      </a:solidFill>
                      <a:prstDash val="solid"/>
                      <a:round/>
                      <a:headEnd type="none" w="med" len="med"/>
                      <a:tailEnd type="none" w="med" len="med"/>
                    </a:lnB>
                  </a:tcPr>
                </a:tc>
                <a:tc>
                  <a:txBody>
                    <a:bodyPr/>
                    <a:lstStyle/>
                    <a:p>
                      <a:pPr algn="ctr" fontAlgn="ctr"/>
                      <a:r>
                        <a:rPr lang="en-US" altLang="ja-JP" sz="1400" u="none" strike="noStrike" dirty="0" smtClean="0">
                          <a:effectLst/>
                          <a:latin typeface="+mj-lt"/>
                          <a:cs typeface="Calibri" pitchFamily="34" charset="0"/>
                        </a:rPr>
                        <a:t>+750</a:t>
                      </a:r>
                    </a:p>
                  </a:txBody>
                  <a:tcPr marL="7847" marR="7847" marT="7847" marB="0" anchor="ctr">
                    <a:lnB w="3175" cap="flat" cmpd="sng" algn="ctr">
                      <a:solidFill>
                        <a:schemeClr val="bg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400" u="none" strike="noStrike" kern="1200" dirty="0" smtClean="0">
                          <a:solidFill>
                            <a:schemeClr val="dk1"/>
                          </a:solidFill>
                          <a:effectLst/>
                          <a:latin typeface="+mn-lt"/>
                          <a:ea typeface="+mn-ea"/>
                          <a:cs typeface="Calibri" pitchFamily="34" charset="0"/>
                        </a:rPr>
                        <a:t>+1,600</a:t>
                      </a:r>
                    </a:p>
                  </a:txBody>
                  <a:tcPr marL="7847" marR="7847" marT="7847" marB="0" anchor="ctr">
                    <a:lnB w="3175" cap="flat" cmpd="sng" algn="ctr">
                      <a:solidFill>
                        <a:schemeClr val="bg1"/>
                      </a:solidFill>
                      <a:prstDash val="solid"/>
                      <a:round/>
                      <a:headEnd type="none" w="med" len="med"/>
                      <a:tailEnd type="none" w="med" len="med"/>
                    </a:lnB>
                  </a:tcPr>
                </a:tc>
              </a:tr>
              <a:tr h="221207">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j-lt"/>
                        <a:cs typeface="Calibri" pitchFamily="34" charset="0"/>
                      </a:endParaRPr>
                    </a:p>
                  </a:txBody>
                  <a:tcPr marL="7847" marR="7847" marT="7847" marB="0" anchor="ctr">
                    <a:lnT w="12700" cap="flat" cmpd="sng" algn="ctr">
                      <a:noFill/>
                      <a:prstDash val="solid"/>
                      <a:round/>
                      <a:headEnd type="none" w="med" len="med"/>
                      <a:tailEnd type="none" w="med" len="med"/>
                    </a:lnT>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400" b="0" i="0" u="none" strike="noStrike" kern="1200" dirty="0" smtClean="0">
                          <a:solidFill>
                            <a:schemeClr val="dk1"/>
                          </a:solidFill>
                          <a:effectLst/>
                          <a:latin typeface="+mn-lt"/>
                          <a:ea typeface="+mn-ea"/>
                          <a:cs typeface="Calibri" pitchFamily="34" charset="0"/>
                        </a:rPr>
                        <a:t>Female </a:t>
                      </a:r>
                      <a:r>
                        <a:rPr kumimoji="1" lang="en-US" altLang="ja-JP" sz="1400" u="none" strike="noStrike" kern="1200" baseline="0" dirty="0" smtClean="0">
                          <a:solidFill>
                            <a:schemeClr val="dk1"/>
                          </a:solidFill>
                          <a:effectLst/>
                          <a:latin typeface="+mn-lt"/>
                          <a:ea typeface="+mn-ea"/>
                          <a:cs typeface="Calibri" pitchFamily="34" charset="0"/>
                        </a:rPr>
                        <a:t>(</a:t>
                      </a:r>
                      <a:r>
                        <a:rPr kumimoji="1" lang="en-US" altLang="ja-JP" sz="1400" u="none" strike="noStrike" kern="1200" dirty="0" smtClean="0">
                          <a:solidFill>
                            <a:schemeClr val="dk1"/>
                          </a:solidFill>
                          <a:effectLst/>
                          <a:latin typeface="+mn-lt"/>
                          <a:ea typeface="+mn-ea"/>
                          <a:cs typeface="Calibri" pitchFamily="34" charset="0"/>
                        </a:rPr>
                        <a:t>thousands)</a:t>
                      </a:r>
                      <a:endParaRPr lang="ja-JP" altLang="en-US" sz="1400" b="0" i="0" u="none" strike="noStrike" dirty="0">
                        <a:solidFill>
                          <a:srgbClr val="000000"/>
                        </a:solidFill>
                        <a:effectLst/>
                        <a:latin typeface="+mj-lt"/>
                        <a:cs typeface="Calibri" pitchFamily="34" charset="0"/>
                      </a:endParaRPr>
                    </a:p>
                  </a:txBody>
                  <a:tcPr marL="7847" marR="7847" marT="7847" marB="0" anchor="ctr">
                    <a:lnT w="3175" cap="flat" cmpd="sng" algn="ctr">
                      <a:solidFill>
                        <a:schemeClr val="bg1"/>
                      </a:solidFill>
                      <a:prstDash val="solid"/>
                      <a:round/>
                      <a:headEnd type="none" w="med" len="med"/>
                      <a:tailEnd type="none" w="med" len="med"/>
                    </a:lnT>
                  </a:tcPr>
                </a:tc>
                <a:tc>
                  <a:txBody>
                    <a:bodyPr/>
                    <a:lstStyle/>
                    <a:p>
                      <a:pPr algn="ctr" fontAlgn="ctr"/>
                      <a:r>
                        <a:rPr lang="en-US" altLang="ja-JP" sz="1400" b="0" i="0" u="none" strike="noStrike" dirty="0" smtClean="0">
                          <a:solidFill>
                            <a:srgbClr val="000000"/>
                          </a:solidFill>
                          <a:effectLst/>
                          <a:latin typeface="+mj-lt"/>
                          <a:cs typeface="Calibri" pitchFamily="34" charset="0"/>
                        </a:rPr>
                        <a:t>+230</a:t>
                      </a:r>
                      <a:endParaRPr lang="ja-JP" altLang="en-US" sz="1400" b="0" i="0" u="none" strike="noStrike" dirty="0">
                        <a:solidFill>
                          <a:srgbClr val="000000"/>
                        </a:solidFill>
                        <a:effectLst/>
                        <a:latin typeface="+mj-lt"/>
                        <a:cs typeface="Calibri" pitchFamily="34" charset="0"/>
                      </a:endParaRPr>
                    </a:p>
                  </a:txBody>
                  <a:tcPr marL="7847" marR="7847" marT="7847" marB="0" anchor="ctr">
                    <a:lnT w="3175" cap="flat" cmpd="sng" algn="ctr">
                      <a:solidFill>
                        <a:schemeClr val="bg1"/>
                      </a:solidFill>
                      <a:prstDash val="solid"/>
                      <a:round/>
                      <a:headEnd type="none" w="med" len="med"/>
                      <a:tailEnd type="none" w="med" len="med"/>
                    </a:lnT>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400" b="0" i="0" u="none" strike="noStrike" kern="1200" dirty="0" smtClean="0">
                          <a:solidFill>
                            <a:srgbClr val="000000"/>
                          </a:solidFill>
                          <a:effectLst/>
                          <a:latin typeface="+mn-lt"/>
                          <a:ea typeface="+mn-ea"/>
                          <a:cs typeface="Calibri" pitchFamily="34" charset="0"/>
                        </a:rPr>
                        <a:t>+980</a:t>
                      </a:r>
                    </a:p>
                  </a:txBody>
                  <a:tcPr marL="7847" marR="7847" marT="7847" marB="0" anchor="ctr">
                    <a:lnT w="3175" cap="flat" cmpd="sng" algn="ctr">
                      <a:solidFill>
                        <a:schemeClr val="bg1"/>
                      </a:solidFill>
                      <a:prstDash val="solid"/>
                      <a:round/>
                      <a:headEnd type="none" w="med" len="med"/>
                      <a:tailEnd type="none" w="med" len="med"/>
                    </a:lnT>
                  </a:tcPr>
                </a:tc>
              </a:tr>
            </a:tbl>
          </a:graphicData>
        </a:graphic>
      </p:graphicFrame>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pPr/>
              <a:t>25</a:t>
            </a:fld>
            <a:endParaRPr kumimoji="1" lang="ja-JP" altLang="en-US" dirty="0"/>
          </a:p>
        </p:txBody>
      </p:sp>
      <p:sp>
        <p:nvSpPr>
          <p:cNvPr id="8" name="テキスト ボックス 7"/>
          <p:cNvSpPr txBox="1"/>
          <p:nvPr/>
        </p:nvSpPr>
        <p:spPr>
          <a:xfrm>
            <a:off x="35496" y="6351711"/>
            <a:ext cx="8364790" cy="461665"/>
          </a:xfrm>
          <a:prstGeom prst="rect">
            <a:avLst/>
          </a:prstGeom>
          <a:noFill/>
        </p:spPr>
        <p:txBody>
          <a:bodyPr wrap="none" rtlCol="0">
            <a:spAutoFit/>
          </a:bodyPr>
          <a:lstStyle/>
          <a:p>
            <a:r>
              <a:rPr kumimoji="1" lang="en-US" altLang="ja-JP" sz="1200" dirty="0" smtClean="0">
                <a:latin typeface="+mj-lt"/>
              </a:rPr>
              <a:t>Note</a:t>
            </a:r>
            <a:r>
              <a:rPr lang="en-US" altLang="ja-JP" sz="1200" dirty="0">
                <a:latin typeface="+mj-lt"/>
              </a:rPr>
              <a:t>: The structural unemployment rate is </a:t>
            </a:r>
            <a:r>
              <a:rPr lang="en-US" altLang="ja-JP" sz="1200" dirty="0" smtClean="0">
                <a:latin typeface="+mj-lt"/>
              </a:rPr>
              <a:t>estimated by the Japan Institute for Labour Policy and Training.</a:t>
            </a:r>
          </a:p>
          <a:p>
            <a:r>
              <a:rPr lang="en-US" altLang="ja-JP" sz="1200" dirty="0" smtClean="0">
                <a:latin typeface="+mj-lt"/>
              </a:rPr>
              <a:t>Sources: </a:t>
            </a:r>
            <a:r>
              <a:rPr lang="en-US" altLang="ja-JP" sz="1200" dirty="0" smtClean="0"/>
              <a:t>Ministry </a:t>
            </a:r>
            <a:r>
              <a:rPr lang="en-US" altLang="ja-JP" sz="1200" dirty="0"/>
              <a:t>of Internal Affairs and </a:t>
            </a:r>
            <a:r>
              <a:rPr lang="en-US" altLang="ja-JP" sz="1200" dirty="0" smtClean="0"/>
              <a:t>Communications;</a:t>
            </a:r>
            <a:r>
              <a:rPr lang="ja-JP" altLang="en-US" sz="1200" dirty="0"/>
              <a:t> </a:t>
            </a:r>
            <a:r>
              <a:rPr lang="en-US" altLang="ja-JP" sz="1200" dirty="0" smtClean="0"/>
              <a:t>National </a:t>
            </a:r>
            <a:r>
              <a:rPr lang="en-US" altLang="ja-JP" sz="1200" dirty="0"/>
              <a:t>Institute of Population and Social Security </a:t>
            </a:r>
            <a:r>
              <a:rPr lang="en-US" altLang="ja-JP" sz="1200" dirty="0" smtClean="0"/>
              <a:t>Research.</a:t>
            </a: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7068" y="1556792"/>
            <a:ext cx="4669188" cy="3112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4679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2780928"/>
            <a:ext cx="8640960" cy="1200329"/>
          </a:xfrm>
          <a:prstGeom prst="rect">
            <a:avLst/>
          </a:prstGeom>
          <a:noFill/>
        </p:spPr>
        <p:txBody>
          <a:bodyPr wrap="square" rtlCol="0">
            <a:spAutoFit/>
          </a:bodyPr>
          <a:lstStyle/>
          <a:p>
            <a:pPr algn="ctr"/>
            <a:r>
              <a:rPr lang="en-US" altLang="ja-JP" sz="3600" dirty="0" smtClean="0">
                <a:solidFill>
                  <a:srgbClr val="C00000"/>
                </a:solidFill>
              </a:rPr>
              <a:t>PART </a:t>
            </a:r>
            <a:r>
              <a:rPr lang="en-US" altLang="ja-JP" sz="3600" dirty="0">
                <a:solidFill>
                  <a:srgbClr val="C00000"/>
                </a:solidFill>
              </a:rPr>
              <a:t>3</a:t>
            </a:r>
            <a:endParaRPr lang="en-US" altLang="ja-JP" sz="3600" dirty="0" smtClean="0">
              <a:solidFill>
                <a:srgbClr val="C00000"/>
              </a:solidFill>
            </a:endParaRPr>
          </a:p>
          <a:p>
            <a:pPr algn="ctr"/>
            <a:r>
              <a:rPr lang="en-US" altLang="ja-JP" sz="3600" dirty="0" smtClean="0">
                <a:solidFill>
                  <a:srgbClr val="C00000"/>
                </a:solidFill>
              </a:rPr>
              <a:t>Possible lessons for other countries </a:t>
            </a:r>
            <a:endParaRPr kumimoji="1" lang="ja-JP" altLang="en-US" sz="3600" dirty="0">
              <a:solidFill>
                <a:srgbClr val="C00000"/>
              </a:solidFill>
            </a:endParaRPr>
          </a:p>
        </p:txBody>
      </p:sp>
      <p:sp>
        <p:nvSpPr>
          <p:cNvPr id="3" name="スライド番号プレースホルダー 2"/>
          <p:cNvSpPr>
            <a:spLocks noGrp="1"/>
          </p:cNvSpPr>
          <p:nvPr>
            <p:ph type="sldNum" sz="quarter" idx="12"/>
          </p:nvPr>
        </p:nvSpPr>
        <p:spPr/>
        <p:txBody>
          <a:bodyPr/>
          <a:lstStyle/>
          <a:p>
            <a:fld id="{805E1BD1-16D2-4885-B22E-8104335587F5}" type="slidenum">
              <a:rPr kumimoji="1" lang="ja-JP" altLang="en-US" smtClean="0"/>
              <a:t>26</a:t>
            </a:fld>
            <a:endParaRPr kumimoji="1" lang="ja-JP" altLang="en-US" dirty="0"/>
          </a:p>
        </p:txBody>
      </p:sp>
    </p:spTree>
    <p:extLst>
      <p:ext uri="{BB962C8B-B14F-4D97-AF65-F5344CB8AC3E}">
        <p14:creationId xmlns:p14="http://schemas.microsoft.com/office/powerpoint/2010/main" val="999330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48680"/>
            <a:ext cx="8640960" cy="1296144"/>
          </a:xfrm>
        </p:spPr>
        <p:txBody>
          <a:bodyPr>
            <a:noAutofit/>
          </a:bodyPr>
          <a:lstStyle/>
          <a:p>
            <a:pPr algn="ctr"/>
            <a:r>
              <a:rPr lang="en-US" altLang="ja-JP" sz="3200" dirty="0" smtClean="0"/>
              <a:t>#1 Don’t be dismissive of the impacts of demographics: “Demographics matters a lot”</a:t>
            </a:r>
            <a:endParaRPr kumimoji="1" lang="ja-JP" altLang="en-US" sz="3200" dirty="0"/>
          </a:p>
        </p:txBody>
      </p:sp>
      <p:sp>
        <p:nvSpPr>
          <p:cNvPr id="3" name="コンテンツ プレースホルダー 2"/>
          <p:cNvSpPr>
            <a:spLocks noGrp="1"/>
          </p:cNvSpPr>
          <p:nvPr>
            <p:ph idx="1"/>
          </p:nvPr>
        </p:nvSpPr>
        <p:spPr>
          <a:xfrm>
            <a:off x="251520" y="1916832"/>
            <a:ext cx="8640960" cy="4680520"/>
          </a:xfrm>
        </p:spPr>
        <p:txBody>
          <a:bodyPr>
            <a:normAutofit fontScale="92500" lnSpcReduction="10000"/>
          </a:bodyPr>
          <a:lstStyle/>
          <a:p>
            <a:pPr marL="0" indent="0">
              <a:buNone/>
            </a:pPr>
            <a:r>
              <a:rPr lang="en-US" altLang="ja-JP" dirty="0" smtClean="0"/>
              <a:t>People </a:t>
            </a:r>
            <a:r>
              <a:rPr lang="en-US" altLang="ja-JP" dirty="0"/>
              <a:t>tend to underestimate the importance of </a:t>
            </a:r>
            <a:r>
              <a:rPr lang="en-US" altLang="ja-JP" dirty="0" smtClean="0"/>
              <a:t>demographic change</a:t>
            </a:r>
            <a:endParaRPr lang="en-US" altLang="ja-JP" b="1" u="sng" dirty="0" smtClean="0">
              <a:solidFill>
                <a:srgbClr val="FF0000"/>
              </a:solidFill>
            </a:endParaRPr>
          </a:p>
          <a:p>
            <a:pPr marL="0" indent="0">
              <a:buNone/>
            </a:pPr>
            <a:r>
              <a:rPr lang="en-US" altLang="ja-JP" b="1" u="sng" dirty="0" smtClean="0">
                <a:solidFill>
                  <a:srgbClr val="FF0000"/>
                </a:solidFill>
              </a:rPr>
              <a:t>Several observations</a:t>
            </a:r>
          </a:p>
          <a:p>
            <a:r>
              <a:rPr lang="en-US" altLang="ja-JP" dirty="0" smtClean="0"/>
              <a:t>It </a:t>
            </a:r>
            <a:r>
              <a:rPr lang="en-US" altLang="ja-JP" dirty="0"/>
              <a:t>is a very </a:t>
            </a:r>
            <a:r>
              <a:rPr lang="en-US" altLang="ja-JP" dirty="0" smtClean="0"/>
              <a:t>slow-moving picture. Population continued to increase long </a:t>
            </a:r>
            <a:r>
              <a:rPr lang="en-US" altLang="ja-JP" dirty="0"/>
              <a:t>after fertility rate </a:t>
            </a:r>
            <a:r>
              <a:rPr lang="en-US" altLang="ja-JP" dirty="0" smtClean="0"/>
              <a:t>decline below replacement level because of longer longevity.</a:t>
            </a:r>
          </a:p>
          <a:p>
            <a:r>
              <a:rPr lang="en-US" altLang="ja-JP" dirty="0" smtClean="0">
                <a:solidFill>
                  <a:schemeClr val="tx1"/>
                </a:solidFill>
              </a:rPr>
              <a:t>The peak of “population bonus” (late 1980s) coincided with the bubble which masked underlying problem</a:t>
            </a:r>
          </a:p>
          <a:p>
            <a:r>
              <a:rPr lang="en-US" altLang="ja-JP" dirty="0" smtClean="0"/>
              <a:t>Once society goes beyond </a:t>
            </a:r>
            <a:r>
              <a:rPr lang="en-US" altLang="ja-JP" dirty="0"/>
              <a:t>a critical </a:t>
            </a:r>
            <a:r>
              <a:rPr lang="en-US" altLang="ja-JP" dirty="0" smtClean="0"/>
              <a:t>point of ageing, </a:t>
            </a:r>
            <a:r>
              <a:rPr lang="en-US" altLang="ja-JP" dirty="0"/>
              <a:t>it is hard to </a:t>
            </a:r>
            <a:r>
              <a:rPr lang="en-US" altLang="ja-JP" dirty="0" smtClean="0"/>
              <a:t>forge a politically </a:t>
            </a:r>
            <a:r>
              <a:rPr lang="en-US" altLang="ja-JP" dirty="0"/>
              <a:t>feasible </a:t>
            </a:r>
            <a:r>
              <a:rPr lang="en-US" altLang="ja-JP" dirty="0" smtClean="0"/>
              <a:t>consensus because of conflicting interests between generations</a:t>
            </a:r>
          </a:p>
          <a:p>
            <a:r>
              <a:rPr lang="en-US" altLang="ja-JP" dirty="0" smtClean="0"/>
              <a:t>People just do </a:t>
            </a:r>
            <a:r>
              <a:rPr lang="en-US" altLang="ja-JP" dirty="0"/>
              <a:t>not </a:t>
            </a:r>
            <a:r>
              <a:rPr lang="en-US" altLang="ja-JP" dirty="0" smtClean="0"/>
              <a:t>want to hear gloomy story.</a:t>
            </a:r>
            <a:r>
              <a:rPr lang="en-US" altLang="ja-JP" dirty="0"/>
              <a:t> </a:t>
            </a:r>
            <a:r>
              <a:rPr lang="en-US" altLang="ja-JP" dirty="0" smtClean="0"/>
              <a:t>Instead, easy </a:t>
            </a:r>
            <a:r>
              <a:rPr lang="en-US" altLang="ja-JP" dirty="0"/>
              <a:t>explanation for Japan’s low </a:t>
            </a:r>
            <a:r>
              <a:rPr lang="en-US" altLang="ja-JP" dirty="0" smtClean="0"/>
              <a:t>growth—deflation-- </a:t>
            </a:r>
            <a:r>
              <a:rPr lang="en-US" altLang="ja-JP" dirty="0"/>
              <a:t>is </a:t>
            </a:r>
            <a:r>
              <a:rPr lang="en-US" altLang="ja-JP" dirty="0" smtClean="0"/>
              <a:t>offered, though this </a:t>
            </a:r>
            <a:r>
              <a:rPr lang="en-US" altLang="ja-JP"/>
              <a:t>is </a:t>
            </a:r>
            <a:r>
              <a:rPr lang="en-US" altLang="ja-JP" smtClean="0"/>
              <a:t>not the </a:t>
            </a:r>
            <a:r>
              <a:rPr lang="en-US" altLang="ja-JP" dirty="0"/>
              <a:t>root cause of the </a:t>
            </a:r>
            <a:r>
              <a:rPr lang="en-US" altLang="ja-JP" dirty="0" smtClean="0"/>
              <a:t>problem facing Japan</a:t>
            </a:r>
          </a:p>
          <a:p>
            <a:endParaRPr kumimoji="1" lang="ja-JP" altLang="en-US"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27</a:t>
            </a:fld>
            <a:endParaRPr kumimoji="1" lang="ja-JP" altLang="en-US" dirty="0"/>
          </a:p>
        </p:txBody>
      </p:sp>
    </p:spTree>
    <p:extLst>
      <p:ext uri="{BB962C8B-B14F-4D97-AF65-F5344CB8AC3E}">
        <p14:creationId xmlns:p14="http://schemas.microsoft.com/office/powerpoint/2010/main" val="2531767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7504" y="692696"/>
            <a:ext cx="8928992" cy="1368152"/>
          </a:xfrm>
        </p:spPr>
        <p:txBody>
          <a:bodyPr>
            <a:noAutofit/>
          </a:bodyPr>
          <a:lstStyle/>
          <a:p>
            <a:pPr algn="ctr"/>
            <a:r>
              <a:rPr lang="en-US" altLang="ja-JP" sz="3600" dirty="0"/>
              <a:t>A</a:t>
            </a:r>
            <a:r>
              <a:rPr lang="en-US" altLang="ja-JP" sz="3600" dirty="0" smtClean="0"/>
              <a:t>cademic </a:t>
            </a:r>
            <a:r>
              <a:rPr lang="en-US" altLang="ja-JP" sz="3600" dirty="0"/>
              <a:t>economists </a:t>
            </a:r>
            <a:r>
              <a:rPr lang="en-US" altLang="ja-JP" sz="3600" dirty="0" smtClean="0"/>
              <a:t>were generally optimistic. Issues are so intractable</a:t>
            </a:r>
            <a:endParaRPr kumimoji="1" lang="ja-JP" altLang="en-US" sz="3600" dirty="0"/>
          </a:p>
        </p:txBody>
      </p:sp>
      <p:sp>
        <p:nvSpPr>
          <p:cNvPr id="2" name="コンテンツ プレースホルダー 1"/>
          <p:cNvSpPr>
            <a:spLocks noGrp="1"/>
          </p:cNvSpPr>
          <p:nvPr>
            <p:ph idx="1"/>
          </p:nvPr>
        </p:nvSpPr>
        <p:spPr>
          <a:xfrm>
            <a:off x="395536" y="2348880"/>
            <a:ext cx="8280920" cy="4032448"/>
          </a:xfrm>
        </p:spPr>
        <p:txBody>
          <a:bodyPr>
            <a:normAutofit/>
          </a:bodyPr>
          <a:lstStyle/>
          <a:p>
            <a:pPr marL="274320" lvl="1"/>
            <a:r>
              <a:rPr lang="en-US" altLang="ja-JP" sz="2400" dirty="0" smtClean="0"/>
              <a:t>Analysis called for is so disparate that economists and policymakers alike tend to inadvertently downplay the importance demographics, despite the fact that long-run is cumulative “short-run”</a:t>
            </a:r>
          </a:p>
          <a:p>
            <a:pPr marL="274320" lvl="1"/>
            <a:r>
              <a:rPr lang="en-US" altLang="ja-JP" sz="2400" dirty="0" smtClean="0"/>
              <a:t>Yes, economists incorporate “young” and “old” in overlapping generation model. But still their focus is on “steady state”</a:t>
            </a:r>
          </a:p>
          <a:p>
            <a:pPr marL="274320" lvl="1"/>
            <a:r>
              <a:rPr lang="en-US" altLang="ja-JP" sz="2400" dirty="0" smtClean="0"/>
              <a:t>Real challenge for society and, for that matter, policymakers and economists is the transition from </a:t>
            </a:r>
            <a:r>
              <a:rPr lang="en-US" altLang="ja-JP" sz="2400" dirty="0"/>
              <a:t>one </a:t>
            </a:r>
            <a:r>
              <a:rPr lang="en-US" altLang="ja-JP" sz="2400" dirty="0" smtClean="0"/>
              <a:t>“steady state” to another</a:t>
            </a:r>
            <a:endParaRPr lang="en-US" altLang="ja-JP" sz="2400" dirty="0"/>
          </a:p>
          <a:p>
            <a:pPr marL="274320" lvl="1"/>
            <a:endParaRPr lang="en-US" altLang="ja-JP" sz="2400" dirty="0" smtClean="0"/>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28</a:t>
            </a:fld>
            <a:endParaRPr kumimoji="1" lang="ja-JP" altLang="en-US" dirty="0"/>
          </a:p>
        </p:txBody>
      </p:sp>
    </p:spTree>
    <p:extLst>
      <p:ext uri="{BB962C8B-B14F-4D97-AF65-F5344CB8AC3E}">
        <p14:creationId xmlns:p14="http://schemas.microsoft.com/office/powerpoint/2010/main" val="989599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lang="en-US" altLang="ja-JP" dirty="0" smtClean="0"/>
              <a:t>#2: Don’t draw wrong lessons from Japanese experience</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Deflation, albeit mild, was often identified as the cause of the low growth of Japan, which led to monetary policy activism globally </a:t>
            </a:r>
          </a:p>
          <a:p>
            <a:r>
              <a:rPr lang="en-US" altLang="ja-JP" dirty="0" smtClean="0"/>
              <a:t>But the fundamental problem is not  deflation but demographics </a:t>
            </a:r>
          </a:p>
          <a:p>
            <a:pPr lvl="1">
              <a:buFont typeface="Wingdings" pitchFamily="2" charset="2"/>
              <a:buChar char="Ø"/>
            </a:pPr>
            <a:r>
              <a:rPr lang="en-US" altLang="ja-JP" sz="2400" dirty="0"/>
              <a:t>A</a:t>
            </a:r>
            <a:r>
              <a:rPr lang="en-US" altLang="ja-JP" sz="2400" dirty="0" smtClean="0"/>
              <a:t>ggressive monetary policy is not making much difference so far</a:t>
            </a:r>
            <a:r>
              <a:rPr lang="ja-JP" altLang="en-US" sz="2400" dirty="0" smtClean="0">
                <a:solidFill>
                  <a:srgbClr val="0070C0"/>
                </a:solidFill>
              </a:rPr>
              <a:t>⇒</a:t>
            </a:r>
            <a:r>
              <a:rPr lang="en-US" altLang="ja-JP" sz="2400" dirty="0" smtClean="0">
                <a:solidFill>
                  <a:srgbClr val="0070C0"/>
                </a:solidFill>
              </a:rPr>
              <a:t>SLIDE 11, 30</a:t>
            </a:r>
            <a:endParaRPr lang="en-US" altLang="ja-JP" sz="2400" dirty="0">
              <a:solidFill>
                <a:srgbClr val="0070C0"/>
              </a:solidFill>
            </a:endParaRPr>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29</a:t>
            </a:fld>
            <a:endParaRPr kumimoji="1" lang="ja-JP" altLang="en-US" dirty="0"/>
          </a:p>
        </p:txBody>
      </p:sp>
    </p:spTree>
    <p:extLst>
      <p:ext uri="{BB962C8B-B14F-4D97-AF65-F5344CB8AC3E}">
        <p14:creationId xmlns:p14="http://schemas.microsoft.com/office/powerpoint/2010/main" val="36588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274638"/>
            <a:ext cx="8229600" cy="1282154"/>
          </a:xfrm>
        </p:spPr>
        <p:txBody>
          <a:bodyPr>
            <a:noAutofit/>
          </a:bodyPr>
          <a:lstStyle/>
          <a:p>
            <a:pPr algn="ctr"/>
            <a:r>
              <a:rPr kumimoji="1" lang="en-US" altLang="ja-JP" sz="3600" dirty="0" smtClean="0">
                <a:solidFill>
                  <a:srgbClr val="C00000"/>
                </a:solidFill>
              </a:rPr>
              <a:t>Quiz</a:t>
            </a:r>
            <a:endParaRPr kumimoji="1" lang="ja-JP" altLang="en-US" sz="3600" dirty="0">
              <a:solidFill>
                <a:srgbClr val="C00000"/>
              </a:solidFill>
            </a:endParaRPr>
          </a:p>
        </p:txBody>
      </p:sp>
      <p:sp>
        <p:nvSpPr>
          <p:cNvPr id="6" name="コンテンツ プレースホルダー 5"/>
          <p:cNvSpPr>
            <a:spLocks noGrp="1"/>
          </p:cNvSpPr>
          <p:nvPr>
            <p:ph idx="1"/>
          </p:nvPr>
        </p:nvSpPr>
        <p:spPr>
          <a:xfrm>
            <a:off x="457200" y="1628800"/>
            <a:ext cx="8229600" cy="4497363"/>
          </a:xfrm>
        </p:spPr>
        <p:txBody>
          <a:bodyPr>
            <a:normAutofit/>
          </a:bodyPr>
          <a:lstStyle/>
          <a:p>
            <a:pPr marL="0" indent="0">
              <a:buNone/>
            </a:pPr>
            <a:r>
              <a:rPr lang="en-US" altLang="ja-JP" sz="2800" dirty="0"/>
              <a:t>Which advanced economy has recorded the highest growth of GDP per working-age </a:t>
            </a:r>
            <a:r>
              <a:rPr lang="en-US" altLang="ja-JP" sz="2800" dirty="0" smtClean="0"/>
              <a:t>population --people aged 15 and 64--in the past 5 years, 10 years and 15 years?</a:t>
            </a:r>
            <a:endParaRPr kumimoji="1" lang="ja-JP" altLang="en-US" sz="2800" dirty="0"/>
          </a:p>
        </p:txBody>
      </p:sp>
      <p:sp>
        <p:nvSpPr>
          <p:cNvPr id="4" name="スライド番号プレースホルダー 3"/>
          <p:cNvSpPr>
            <a:spLocks noGrp="1"/>
          </p:cNvSpPr>
          <p:nvPr>
            <p:ph type="sldNum" sz="quarter" idx="12"/>
          </p:nvPr>
        </p:nvSpPr>
        <p:spPr/>
        <p:txBody>
          <a:bodyPr/>
          <a:lstStyle/>
          <a:p>
            <a:fld id="{F9CD46CD-65B8-4C1E-BCC6-D32058267FA3}" type="slidenum">
              <a:rPr kumimoji="1" lang="ja-JP" altLang="en-US" smtClean="0"/>
              <a:t>3</a:t>
            </a:fld>
            <a:endParaRPr kumimoji="1" lang="ja-JP" altLang="en-US" dirty="0"/>
          </a:p>
        </p:txBody>
      </p:sp>
    </p:spTree>
    <p:extLst>
      <p:ext uri="{BB962C8B-B14F-4D97-AF65-F5344CB8AC3E}">
        <p14:creationId xmlns:p14="http://schemas.microsoft.com/office/powerpoint/2010/main" val="21628561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07504" y="548680"/>
            <a:ext cx="8856984" cy="936104"/>
          </a:xfrm>
        </p:spPr>
        <p:txBody>
          <a:bodyPr>
            <a:noAutofit/>
          </a:bodyPr>
          <a:lstStyle/>
          <a:p>
            <a:pPr algn="ctr"/>
            <a:r>
              <a:rPr lang="en-US" altLang="ja-JP" sz="3600" dirty="0" smtClean="0">
                <a:solidFill>
                  <a:srgbClr val="C00000"/>
                </a:solidFill>
              </a:rPr>
              <a:t>Low </a:t>
            </a:r>
            <a:r>
              <a:rPr lang="en-US" altLang="ja-JP" sz="3600" dirty="0">
                <a:solidFill>
                  <a:srgbClr val="C00000"/>
                </a:solidFill>
              </a:rPr>
              <a:t>growth </a:t>
            </a:r>
            <a:r>
              <a:rPr lang="en-US" altLang="ja-JP" sz="3600" dirty="0" smtClean="0">
                <a:solidFill>
                  <a:srgbClr val="C00000"/>
                </a:solidFill>
              </a:rPr>
              <a:t>in post-bubble period: Japan in 1990s and US and Europe since 2007</a:t>
            </a:r>
            <a:endParaRPr kumimoji="1" lang="ja-JP" altLang="en-US" sz="3600" dirty="0">
              <a:solidFill>
                <a:srgbClr val="C00000"/>
              </a:solidFill>
            </a:endParaRPr>
          </a:p>
        </p:txBody>
      </p:sp>
      <p:sp>
        <p:nvSpPr>
          <p:cNvPr id="5" name="スライド番号プレースホルダー 4"/>
          <p:cNvSpPr>
            <a:spLocks noGrp="1"/>
          </p:cNvSpPr>
          <p:nvPr>
            <p:ph type="sldNum" sz="quarter" idx="12"/>
          </p:nvPr>
        </p:nvSpPr>
        <p:spPr/>
        <p:txBody>
          <a:bodyPr/>
          <a:lstStyle/>
          <a:p>
            <a:fld id="{98085AAA-E6A9-4F30-8CFC-2BACD0BD6713}" type="slidenum">
              <a:rPr kumimoji="1" lang="ja-JP" altLang="en-US" smtClean="0"/>
              <a:t>30</a:t>
            </a:fld>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931093"/>
            <a:ext cx="8929823" cy="401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178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33400"/>
            <a:ext cx="8712968" cy="990600"/>
          </a:xfrm>
        </p:spPr>
        <p:txBody>
          <a:bodyPr>
            <a:noAutofit/>
          </a:bodyPr>
          <a:lstStyle/>
          <a:p>
            <a:pPr algn="ctr"/>
            <a:r>
              <a:rPr kumimoji="1" lang="en-US" altLang="ja-JP" sz="3600" dirty="0" smtClean="0"/>
              <a:t>#3: We do not have one-size-fits-all solution for demographic </a:t>
            </a:r>
            <a:r>
              <a:rPr lang="en-US" altLang="ja-JP" sz="3600" dirty="0" smtClean="0"/>
              <a:t>change</a:t>
            </a:r>
            <a:endParaRPr kumimoji="1" lang="ja-JP" altLang="en-US" sz="3600" dirty="0"/>
          </a:p>
        </p:txBody>
      </p:sp>
      <p:sp>
        <p:nvSpPr>
          <p:cNvPr id="3" name="コンテンツ プレースホルダー 2"/>
          <p:cNvSpPr>
            <a:spLocks noGrp="1"/>
          </p:cNvSpPr>
          <p:nvPr>
            <p:ph idx="1"/>
          </p:nvPr>
        </p:nvSpPr>
        <p:spPr>
          <a:xfrm>
            <a:off x="457200" y="1772816"/>
            <a:ext cx="8229600" cy="4704184"/>
          </a:xfrm>
        </p:spPr>
        <p:txBody>
          <a:bodyPr/>
          <a:lstStyle/>
          <a:p>
            <a:r>
              <a:rPr lang="en-US" altLang="ja-JP" dirty="0"/>
              <a:t>The manner in which demographics affects the economy and needed policy response </a:t>
            </a:r>
            <a:r>
              <a:rPr lang="en-US" altLang="ja-JP" dirty="0" smtClean="0"/>
              <a:t>vary</a:t>
            </a:r>
          </a:p>
          <a:p>
            <a:r>
              <a:rPr lang="en-US" altLang="ja-JP" dirty="0" smtClean="0"/>
              <a:t>Each society has different </a:t>
            </a:r>
            <a:r>
              <a:rPr lang="en-US" altLang="ja-JP" dirty="0"/>
              <a:t>dynamics of politics, economy and </a:t>
            </a:r>
            <a:r>
              <a:rPr lang="en-US" altLang="ja-JP" dirty="0" smtClean="0"/>
              <a:t>culture. </a:t>
            </a:r>
          </a:p>
          <a:p>
            <a:pPr lvl="1">
              <a:buFont typeface="Wingdings" pitchFamily="2" charset="2"/>
              <a:buChar char="Ø"/>
            </a:pPr>
            <a:r>
              <a:rPr lang="en-US" altLang="ja-JP" sz="2400" dirty="0" smtClean="0"/>
              <a:t>Labor market practice</a:t>
            </a:r>
          </a:p>
          <a:p>
            <a:pPr lvl="1">
              <a:buFont typeface="Wingdings" pitchFamily="2" charset="2"/>
              <a:buChar char="Ø"/>
            </a:pPr>
            <a:r>
              <a:rPr lang="en-US" altLang="ja-JP" sz="2400" dirty="0" smtClean="0"/>
              <a:t>The role of family</a:t>
            </a:r>
          </a:p>
          <a:p>
            <a:pPr lvl="1">
              <a:buFont typeface="Wingdings" pitchFamily="2" charset="2"/>
              <a:buChar char="Ø"/>
            </a:pPr>
            <a:r>
              <a:rPr lang="en-US" altLang="ja-JP" sz="2400" dirty="0" smtClean="0"/>
              <a:t>Immigration</a:t>
            </a:r>
          </a:p>
          <a:p>
            <a:pPr lvl="1">
              <a:buFont typeface="Wingdings" pitchFamily="2" charset="2"/>
              <a:buChar char="Ø"/>
            </a:pPr>
            <a:r>
              <a:rPr lang="en-US" altLang="ja-JP" sz="2400" dirty="0" smtClean="0"/>
              <a:t>History as an important factor shaping society’s response </a:t>
            </a:r>
          </a:p>
          <a:p>
            <a:pPr lvl="1">
              <a:buFont typeface="Wingdings" pitchFamily="2" charset="2"/>
              <a:buChar char="Ø"/>
            </a:pPr>
            <a:r>
              <a:rPr kumimoji="1" lang="en-US" altLang="ja-JP" sz="2400" dirty="0" smtClean="0"/>
              <a:t>Economic and demographic conditions of neighboring countries</a:t>
            </a:r>
            <a:endParaRPr kumimoji="1" lang="ja-JP" altLang="en-US" sz="2400"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31</a:t>
            </a:fld>
            <a:endParaRPr kumimoji="1" lang="ja-JP" altLang="en-US" dirty="0"/>
          </a:p>
        </p:txBody>
      </p:sp>
    </p:spTree>
    <p:extLst>
      <p:ext uri="{BB962C8B-B14F-4D97-AF65-F5344CB8AC3E}">
        <p14:creationId xmlns:p14="http://schemas.microsoft.com/office/powerpoint/2010/main" val="15460984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2780928"/>
            <a:ext cx="8640960" cy="1754326"/>
          </a:xfrm>
          <a:prstGeom prst="rect">
            <a:avLst/>
          </a:prstGeom>
          <a:noFill/>
        </p:spPr>
        <p:txBody>
          <a:bodyPr wrap="square" rtlCol="0">
            <a:spAutoFit/>
          </a:bodyPr>
          <a:lstStyle/>
          <a:p>
            <a:pPr algn="ctr"/>
            <a:r>
              <a:rPr lang="en-US" altLang="ja-JP" sz="3600" dirty="0" smtClean="0">
                <a:solidFill>
                  <a:srgbClr val="C00000"/>
                </a:solidFill>
              </a:rPr>
              <a:t>PART 4</a:t>
            </a:r>
          </a:p>
          <a:p>
            <a:pPr algn="ctr"/>
            <a:r>
              <a:rPr lang="en-US" altLang="ja-JP" sz="3600" dirty="0" smtClean="0">
                <a:solidFill>
                  <a:srgbClr val="C00000"/>
                </a:solidFill>
              </a:rPr>
              <a:t>The US economy: A view from Japan’s experience of demographics </a:t>
            </a:r>
            <a:endParaRPr kumimoji="1" lang="ja-JP" altLang="en-US" sz="3600" dirty="0">
              <a:solidFill>
                <a:srgbClr val="C00000"/>
              </a:solidFill>
            </a:endParaRPr>
          </a:p>
        </p:txBody>
      </p:sp>
      <p:sp>
        <p:nvSpPr>
          <p:cNvPr id="3" name="スライド番号プレースホルダー 2"/>
          <p:cNvSpPr>
            <a:spLocks noGrp="1"/>
          </p:cNvSpPr>
          <p:nvPr>
            <p:ph type="sldNum" sz="quarter" idx="12"/>
          </p:nvPr>
        </p:nvSpPr>
        <p:spPr/>
        <p:txBody>
          <a:bodyPr/>
          <a:lstStyle/>
          <a:p>
            <a:fld id="{805E1BD1-16D2-4885-B22E-8104335587F5}" type="slidenum">
              <a:rPr kumimoji="1" lang="ja-JP" altLang="en-US" smtClean="0"/>
              <a:t>32</a:t>
            </a:fld>
            <a:endParaRPr kumimoji="1" lang="ja-JP" altLang="en-US" dirty="0"/>
          </a:p>
        </p:txBody>
      </p:sp>
    </p:spTree>
    <p:extLst>
      <p:ext uri="{BB962C8B-B14F-4D97-AF65-F5344CB8AC3E}">
        <p14:creationId xmlns:p14="http://schemas.microsoft.com/office/powerpoint/2010/main" val="2451835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lang="en-US" altLang="ja-JP" sz="3600" dirty="0" smtClean="0"/>
              <a:t>In the US, direct </a:t>
            </a:r>
            <a:r>
              <a:rPr lang="en-US" altLang="ja-JP" sz="3600" dirty="0"/>
              <a:t>impact of demographics on growth is projected to be less </a:t>
            </a:r>
            <a:r>
              <a:rPr lang="en-US" altLang="ja-JP" sz="3600" dirty="0" smtClean="0"/>
              <a:t>severe</a:t>
            </a:r>
            <a:endParaRPr kumimoji="1" lang="ja-JP" altLang="en-US" sz="3600"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33</a:t>
            </a:fld>
            <a:endParaRPr kumimoji="1" lang="ja-JP" altLang="en-US" dirty="0"/>
          </a:p>
        </p:txBody>
      </p:sp>
      <p:sp>
        <p:nvSpPr>
          <p:cNvPr id="3" name="コンテンツ プレースホルダー 2"/>
          <p:cNvSpPr>
            <a:spLocks noGrp="1"/>
          </p:cNvSpPr>
          <p:nvPr>
            <p:ph idx="1"/>
          </p:nvPr>
        </p:nvSpPr>
        <p:spPr>
          <a:xfrm>
            <a:off x="251520" y="1600200"/>
            <a:ext cx="8784976" cy="4997152"/>
          </a:xfrm>
        </p:spPr>
        <p:txBody>
          <a:bodyPr>
            <a:normAutofit/>
          </a:bodyPr>
          <a:lstStyle/>
          <a:p>
            <a:r>
              <a:rPr lang="en-US" altLang="ja-JP" dirty="0" smtClean="0">
                <a:latin typeface="+mj-lt"/>
              </a:rPr>
              <a:t>Qualitative</a:t>
            </a:r>
            <a:r>
              <a:rPr kumimoji="1" lang="en-US" altLang="ja-JP" dirty="0" smtClean="0">
                <a:latin typeface="+mj-lt"/>
              </a:rPr>
              <a:t>ly, both Japan  and the US </a:t>
            </a:r>
            <a:r>
              <a:rPr lang="en-US" altLang="ja-JP" dirty="0" smtClean="0">
                <a:latin typeface="+mj-lt"/>
              </a:rPr>
              <a:t>are</a:t>
            </a:r>
            <a:r>
              <a:rPr kumimoji="1" lang="en-US" altLang="ja-JP" dirty="0" smtClean="0">
                <a:latin typeface="+mj-lt"/>
              </a:rPr>
              <a:t> the same</a:t>
            </a:r>
            <a:r>
              <a:rPr lang="en-US" altLang="ja-JP" dirty="0">
                <a:latin typeface="+mj-lt"/>
              </a:rPr>
              <a:t> </a:t>
            </a:r>
            <a:r>
              <a:rPr kumimoji="1" lang="ja-JP" altLang="en-US" dirty="0" smtClean="0">
                <a:solidFill>
                  <a:srgbClr val="0070C0"/>
                </a:solidFill>
                <a:latin typeface="+mj-lt"/>
              </a:rPr>
              <a:t>⇒</a:t>
            </a:r>
            <a:r>
              <a:rPr kumimoji="1" lang="en-US" altLang="ja-JP" dirty="0" smtClean="0">
                <a:solidFill>
                  <a:srgbClr val="0070C0"/>
                </a:solidFill>
                <a:latin typeface="+mj-lt"/>
              </a:rPr>
              <a:t>SLIDE 7</a:t>
            </a:r>
          </a:p>
          <a:p>
            <a:r>
              <a:rPr lang="en-US" altLang="ja-JP" u="sng" dirty="0" smtClean="0">
                <a:latin typeface="+mj-lt"/>
              </a:rPr>
              <a:t>Mitigating factors</a:t>
            </a:r>
            <a:r>
              <a:rPr lang="en-US" altLang="ja-JP" dirty="0" smtClean="0">
                <a:latin typeface="+mj-lt"/>
              </a:rPr>
              <a:t>:</a:t>
            </a:r>
            <a:endParaRPr kumimoji="1" lang="en-US" altLang="ja-JP" dirty="0" smtClean="0">
              <a:latin typeface="+mj-lt"/>
            </a:endParaRPr>
          </a:p>
          <a:p>
            <a:pPr lvl="1">
              <a:buFont typeface="Wingdings" pitchFamily="2" charset="2"/>
              <a:buChar char="Ø"/>
            </a:pPr>
            <a:r>
              <a:rPr kumimoji="1" lang="en-US" altLang="ja-JP" sz="2400" dirty="0" smtClean="0">
                <a:latin typeface="+mj-lt"/>
              </a:rPr>
              <a:t>The US has still higher fertility rate, compared with Japan</a:t>
            </a:r>
          </a:p>
          <a:p>
            <a:pPr lvl="1">
              <a:buFont typeface="Wingdings" pitchFamily="2" charset="2"/>
              <a:buChar char="Ø"/>
            </a:pPr>
            <a:r>
              <a:rPr lang="en-US" altLang="ja-JP" sz="2400" dirty="0" smtClean="0">
                <a:latin typeface="+mj-lt"/>
              </a:rPr>
              <a:t>The US accepts far more immigration</a:t>
            </a:r>
          </a:p>
          <a:p>
            <a:pPr lvl="1">
              <a:buFont typeface="Wingdings" pitchFamily="2" charset="2"/>
              <a:buChar char="Ø"/>
            </a:pPr>
            <a:r>
              <a:rPr lang="en-US" altLang="ja-JP" sz="2400" dirty="0" smtClean="0">
                <a:latin typeface="+mj-lt"/>
              </a:rPr>
              <a:t>Diversity due to receiving immigration is functioning like a “magnet” of attracting young entrepreneur</a:t>
            </a:r>
          </a:p>
          <a:p>
            <a:pPr lvl="1">
              <a:buFont typeface="Wingdings" pitchFamily="2" charset="2"/>
              <a:buChar char="Ø"/>
            </a:pPr>
            <a:r>
              <a:rPr lang="en-US" altLang="ja-JP" sz="2400" dirty="0" smtClean="0">
                <a:latin typeface="+mj-lt"/>
              </a:rPr>
              <a:t>On top of that, the US could learn right lessons form the “aged countries” like Japan and take decisions before adverse political/social dynamics kicks in </a:t>
            </a:r>
          </a:p>
          <a:p>
            <a:r>
              <a:rPr lang="en-US" altLang="ja-JP" u="sng" dirty="0">
                <a:latin typeface="+mj-lt"/>
              </a:rPr>
              <a:t>I</a:t>
            </a:r>
            <a:r>
              <a:rPr lang="en-US" altLang="ja-JP" u="sng" dirty="0" smtClean="0">
                <a:latin typeface="+mj-lt"/>
              </a:rPr>
              <a:t>mportant caveat</a:t>
            </a:r>
          </a:p>
          <a:p>
            <a:pPr lvl="1">
              <a:buFont typeface="Wingdings" pitchFamily="2" charset="2"/>
              <a:buChar char="Ø"/>
            </a:pPr>
            <a:r>
              <a:rPr lang="en-US" altLang="ja-JP" sz="2400" dirty="0">
                <a:latin typeface="+mj-lt"/>
              </a:rPr>
              <a:t>G</a:t>
            </a:r>
            <a:r>
              <a:rPr lang="en-US" altLang="ja-JP" sz="2400" dirty="0" smtClean="0">
                <a:latin typeface="+mj-lt"/>
              </a:rPr>
              <a:t>rowth of working-age population of sending emigrants to the US is also declining</a:t>
            </a:r>
            <a:r>
              <a:rPr lang="ja-JP" altLang="en-US" sz="2400" dirty="0" smtClean="0">
                <a:solidFill>
                  <a:srgbClr val="0070C0"/>
                </a:solidFill>
                <a:latin typeface="+mj-lt"/>
              </a:rPr>
              <a:t>⇒</a:t>
            </a:r>
            <a:r>
              <a:rPr lang="en-US" altLang="ja-JP" sz="2400" dirty="0" smtClean="0">
                <a:solidFill>
                  <a:srgbClr val="0070C0"/>
                </a:solidFill>
                <a:latin typeface="+mj-lt"/>
              </a:rPr>
              <a:t>SLIDE 34</a:t>
            </a:r>
          </a:p>
          <a:p>
            <a:pPr marL="274320" lvl="1" indent="0">
              <a:buNone/>
            </a:pPr>
            <a:endParaRPr lang="en-US" altLang="ja-JP" sz="2400" dirty="0" smtClean="0">
              <a:solidFill>
                <a:srgbClr val="0070C0"/>
              </a:solidFill>
              <a:latin typeface="+mj-lt"/>
            </a:endParaRPr>
          </a:p>
          <a:p>
            <a:pPr lvl="1">
              <a:buFont typeface="Wingdings" pitchFamily="2" charset="2"/>
              <a:buChar char="Ø"/>
            </a:pPr>
            <a:endParaRPr lang="en-US" altLang="ja-JP" sz="2400" dirty="0"/>
          </a:p>
        </p:txBody>
      </p:sp>
    </p:spTree>
    <p:extLst>
      <p:ext uri="{BB962C8B-B14F-4D97-AF65-F5344CB8AC3E}">
        <p14:creationId xmlns:p14="http://schemas.microsoft.com/office/powerpoint/2010/main" val="4046441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404664"/>
            <a:ext cx="8382000" cy="1008112"/>
          </a:xfrm>
        </p:spPr>
        <p:txBody>
          <a:bodyPr>
            <a:noAutofit/>
          </a:bodyPr>
          <a:lstStyle/>
          <a:p>
            <a:pPr algn="ctr"/>
            <a:r>
              <a:rPr lang="en-US" altLang="ja-JP" sz="3600" dirty="0"/>
              <a:t>Annual </a:t>
            </a:r>
            <a:r>
              <a:rPr kumimoji="1" lang="en-US" altLang="ja-JP" sz="3600" dirty="0" smtClean="0"/>
              <a:t>growth of working-age population</a:t>
            </a:r>
            <a:r>
              <a:rPr lang="ja-JP" altLang="en-US" sz="3600" dirty="0"/>
              <a:t> </a:t>
            </a:r>
            <a:r>
              <a:rPr lang="en-US" altLang="ja-JP" sz="3600" dirty="0" smtClean="0"/>
              <a:t>of countries sending emigrants to the US</a:t>
            </a:r>
            <a:endParaRPr kumimoji="1" lang="ja-JP" altLang="en-US" sz="3600" dirty="0"/>
          </a:p>
        </p:txBody>
      </p:sp>
      <p:sp>
        <p:nvSpPr>
          <p:cNvPr id="3" name="テキスト プレースホルダー 2"/>
          <p:cNvSpPr>
            <a:spLocks noGrp="1"/>
          </p:cNvSpPr>
          <p:nvPr>
            <p:ph type="body" idx="1"/>
          </p:nvPr>
        </p:nvSpPr>
        <p:spPr>
          <a:xfrm>
            <a:off x="457200" y="1556792"/>
            <a:ext cx="3931920" cy="504056"/>
          </a:xfrm>
        </p:spPr>
        <p:txBody>
          <a:bodyPr/>
          <a:lstStyle/>
          <a:p>
            <a:pPr algn="ctr"/>
            <a:r>
              <a:rPr kumimoji="1" lang="en-US" altLang="ja-JP" dirty="0" smtClean="0"/>
              <a:t>Mexico</a:t>
            </a:r>
            <a:endParaRPr kumimoji="1" lang="ja-JP" altLang="en-US" dirty="0"/>
          </a:p>
        </p:txBody>
      </p:sp>
      <p:graphicFrame>
        <p:nvGraphicFramePr>
          <p:cNvPr id="7" name="コンテンツ プレースホルダー 6"/>
          <p:cNvGraphicFramePr>
            <a:graphicFrameLocks noGrp="1"/>
          </p:cNvGraphicFramePr>
          <p:nvPr>
            <p:ph sz="half" idx="2"/>
            <p:extLst>
              <p:ext uri="{D42A27DB-BD31-4B8C-83A1-F6EECF244321}">
                <p14:modId xmlns:p14="http://schemas.microsoft.com/office/powerpoint/2010/main" val="833692022"/>
              </p:ext>
            </p:extLst>
          </p:nvPr>
        </p:nvGraphicFramePr>
        <p:xfrm>
          <a:off x="395536" y="2276872"/>
          <a:ext cx="3932238"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プレースホルダー 3"/>
          <p:cNvSpPr>
            <a:spLocks noGrp="1"/>
          </p:cNvSpPr>
          <p:nvPr>
            <p:ph type="body" sz="quarter" idx="3"/>
          </p:nvPr>
        </p:nvSpPr>
        <p:spPr>
          <a:xfrm>
            <a:off x="4754880" y="1484784"/>
            <a:ext cx="3921576" cy="576064"/>
          </a:xfrm>
        </p:spPr>
        <p:txBody>
          <a:bodyPr>
            <a:normAutofit fontScale="92500" lnSpcReduction="20000"/>
          </a:bodyPr>
          <a:lstStyle/>
          <a:p>
            <a:pPr algn="ctr"/>
            <a:r>
              <a:rPr kumimoji="1" lang="en-US" altLang="ja-JP" dirty="0" smtClean="0"/>
              <a:t>Top 10 countries in terms of US immigrant</a:t>
            </a:r>
            <a:endParaRPr kumimoji="1" lang="ja-JP" altLang="en-US" dirty="0"/>
          </a:p>
        </p:txBody>
      </p:sp>
      <p:graphicFrame>
        <p:nvGraphicFramePr>
          <p:cNvPr id="8" name="コンテンツ プレースホルダー 7"/>
          <p:cNvGraphicFramePr>
            <a:graphicFrameLocks noGrp="1"/>
          </p:cNvGraphicFramePr>
          <p:nvPr>
            <p:ph sz="quarter" idx="4"/>
            <p:extLst>
              <p:ext uri="{D42A27DB-BD31-4B8C-83A1-F6EECF244321}">
                <p14:modId xmlns:p14="http://schemas.microsoft.com/office/powerpoint/2010/main" val="2396068120"/>
              </p:ext>
            </p:extLst>
          </p:nvPr>
        </p:nvGraphicFramePr>
        <p:xfrm>
          <a:off x="4716016" y="2276871"/>
          <a:ext cx="3932237" cy="3854535"/>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p:cNvSpPr txBox="1"/>
          <p:nvPr/>
        </p:nvSpPr>
        <p:spPr>
          <a:xfrm>
            <a:off x="539552" y="6165304"/>
            <a:ext cx="3873817" cy="369332"/>
          </a:xfrm>
          <a:prstGeom prst="rect">
            <a:avLst/>
          </a:prstGeom>
          <a:noFill/>
        </p:spPr>
        <p:txBody>
          <a:bodyPr wrap="none" rtlCol="0">
            <a:spAutoFit/>
          </a:bodyPr>
          <a:lstStyle/>
          <a:p>
            <a:r>
              <a:rPr kumimoji="1" lang="en-US" altLang="ja-JP" dirty="0" smtClean="0"/>
              <a:t>Source: Ryutaro Kono (BNP Pariba)</a:t>
            </a:r>
            <a:endParaRPr kumimoji="1" lang="ja-JP" altLang="en-US" dirty="0"/>
          </a:p>
        </p:txBody>
      </p:sp>
      <p:sp>
        <p:nvSpPr>
          <p:cNvPr id="5" name="スライド番号プレースホルダー 4"/>
          <p:cNvSpPr>
            <a:spLocks noGrp="1"/>
          </p:cNvSpPr>
          <p:nvPr>
            <p:ph type="sldNum" sz="quarter" idx="12"/>
          </p:nvPr>
        </p:nvSpPr>
        <p:spPr/>
        <p:txBody>
          <a:bodyPr/>
          <a:lstStyle/>
          <a:p>
            <a:fld id="{805E1BD1-16D2-4885-B22E-8104335587F5}" type="slidenum">
              <a:rPr kumimoji="1" lang="ja-JP" altLang="en-US" smtClean="0"/>
              <a:t>34</a:t>
            </a:fld>
            <a:endParaRPr kumimoji="1" lang="ja-JP" altLang="en-US" dirty="0"/>
          </a:p>
        </p:txBody>
      </p:sp>
    </p:spTree>
    <p:extLst>
      <p:ext uri="{BB962C8B-B14F-4D97-AF65-F5344CB8AC3E}">
        <p14:creationId xmlns:p14="http://schemas.microsoft.com/office/powerpoint/2010/main" val="3702277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3400"/>
            <a:ext cx="8229600" cy="1383432"/>
          </a:xfrm>
        </p:spPr>
        <p:txBody>
          <a:bodyPr>
            <a:noAutofit/>
          </a:bodyPr>
          <a:lstStyle/>
          <a:p>
            <a:pPr algn="ctr"/>
            <a:r>
              <a:rPr lang="en-US" altLang="ja-JP" sz="3200" dirty="0" smtClean="0"/>
              <a:t>Viewed from the US,</a:t>
            </a:r>
            <a:r>
              <a:rPr kumimoji="1" lang="en-US" altLang="ja-JP" sz="3200" dirty="0" smtClean="0"/>
              <a:t> demographic impact on global economy and its subtle effect on monetary policy responses are more important  </a:t>
            </a:r>
            <a:endParaRPr kumimoji="1" lang="ja-JP" altLang="en-US" sz="3200" dirty="0"/>
          </a:p>
        </p:txBody>
      </p:sp>
      <p:sp>
        <p:nvSpPr>
          <p:cNvPr id="3" name="コンテンツ プレースホルダー 2"/>
          <p:cNvSpPr>
            <a:spLocks noGrp="1"/>
          </p:cNvSpPr>
          <p:nvPr>
            <p:ph idx="1"/>
          </p:nvPr>
        </p:nvSpPr>
        <p:spPr>
          <a:xfrm>
            <a:off x="457200" y="2204864"/>
            <a:ext cx="8229600" cy="4272136"/>
          </a:xfrm>
        </p:spPr>
        <p:txBody>
          <a:bodyPr/>
          <a:lstStyle/>
          <a:p>
            <a:r>
              <a:rPr kumimoji="1" lang="en-US" altLang="ja-JP" dirty="0" smtClean="0"/>
              <a:t>Secular stagnation?</a:t>
            </a:r>
          </a:p>
          <a:p>
            <a:r>
              <a:rPr lang="en-US" altLang="ja-JP" dirty="0" smtClean="0"/>
              <a:t>Monetary policy activism on a global scale</a:t>
            </a:r>
          </a:p>
          <a:p>
            <a:r>
              <a:rPr kumimoji="1" lang="en-US" altLang="ja-JP" dirty="0" smtClean="0"/>
              <a:t>Its possible </a:t>
            </a:r>
            <a:r>
              <a:rPr lang="en-US" altLang="ja-JP" dirty="0" smtClean="0"/>
              <a:t>impact on global financial system</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35</a:t>
            </a:fld>
            <a:endParaRPr kumimoji="1" lang="ja-JP" altLang="en-US" dirty="0"/>
          </a:p>
        </p:txBody>
      </p:sp>
    </p:spTree>
    <p:extLst>
      <p:ext uri="{BB962C8B-B14F-4D97-AF65-F5344CB8AC3E}">
        <p14:creationId xmlns:p14="http://schemas.microsoft.com/office/powerpoint/2010/main" val="37728849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2780928"/>
            <a:ext cx="8496944" cy="1200329"/>
          </a:xfrm>
          <a:prstGeom prst="rect">
            <a:avLst/>
          </a:prstGeom>
          <a:noFill/>
        </p:spPr>
        <p:txBody>
          <a:bodyPr wrap="square" rtlCol="0">
            <a:spAutoFit/>
          </a:bodyPr>
          <a:lstStyle/>
          <a:p>
            <a:endParaRPr lang="en-US" altLang="ja-JP" sz="3600" dirty="0" smtClean="0">
              <a:solidFill>
                <a:srgbClr val="C00000"/>
              </a:solidFill>
            </a:endParaRPr>
          </a:p>
          <a:p>
            <a:pPr algn="ctr"/>
            <a:r>
              <a:rPr kumimoji="1" lang="en-US" altLang="ja-JP" sz="3600" dirty="0" smtClean="0">
                <a:solidFill>
                  <a:srgbClr val="C00000"/>
                </a:solidFill>
              </a:rPr>
              <a:t>Thank you for your attention.</a:t>
            </a:r>
          </a:p>
        </p:txBody>
      </p:sp>
      <p:sp>
        <p:nvSpPr>
          <p:cNvPr id="3" name="スライド番号プレースホルダー 2"/>
          <p:cNvSpPr>
            <a:spLocks noGrp="1"/>
          </p:cNvSpPr>
          <p:nvPr>
            <p:ph type="sldNum" sz="quarter" idx="12"/>
          </p:nvPr>
        </p:nvSpPr>
        <p:spPr/>
        <p:txBody>
          <a:bodyPr/>
          <a:lstStyle/>
          <a:p>
            <a:fld id="{805E1BD1-16D2-4885-B22E-8104335587F5}" type="slidenum">
              <a:rPr kumimoji="1" lang="ja-JP" altLang="en-US" smtClean="0"/>
              <a:t>36</a:t>
            </a:fld>
            <a:endParaRPr kumimoji="1" lang="ja-JP" altLang="en-US" dirty="0"/>
          </a:p>
        </p:txBody>
      </p:sp>
    </p:spTree>
    <p:extLst>
      <p:ext uri="{BB962C8B-B14F-4D97-AF65-F5344CB8AC3E}">
        <p14:creationId xmlns:p14="http://schemas.microsoft.com/office/powerpoint/2010/main" val="1176640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2780928"/>
            <a:ext cx="8640960" cy="1754326"/>
          </a:xfrm>
          <a:prstGeom prst="rect">
            <a:avLst/>
          </a:prstGeom>
          <a:noFill/>
        </p:spPr>
        <p:txBody>
          <a:bodyPr wrap="square" rtlCol="0">
            <a:spAutoFit/>
          </a:bodyPr>
          <a:lstStyle/>
          <a:p>
            <a:pPr algn="ctr"/>
            <a:r>
              <a:rPr lang="en-US" altLang="ja-JP" sz="3600" dirty="0" smtClean="0">
                <a:solidFill>
                  <a:srgbClr val="C00000"/>
                </a:solidFill>
              </a:rPr>
              <a:t>ANNEX:</a:t>
            </a:r>
          </a:p>
          <a:p>
            <a:pPr algn="ctr"/>
            <a:r>
              <a:rPr lang="en-US" altLang="ja-JP" sz="3600" dirty="0" smtClean="0">
                <a:solidFill>
                  <a:srgbClr val="C00000"/>
                </a:solidFill>
              </a:rPr>
              <a:t>Some </a:t>
            </a:r>
            <a:r>
              <a:rPr lang="en-US" altLang="ja-JP" sz="3600" dirty="0">
                <a:solidFill>
                  <a:srgbClr val="C00000"/>
                </a:solidFill>
              </a:rPr>
              <a:t>issues that </a:t>
            </a:r>
            <a:r>
              <a:rPr lang="en-US" altLang="ja-JP" sz="3600" dirty="0" smtClean="0">
                <a:solidFill>
                  <a:srgbClr val="C00000"/>
                </a:solidFill>
              </a:rPr>
              <a:t>I hope economists will tackle </a:t>
            </a:r>
            <a:endParaRPr kumimoji="1" lang="ja-JP" altLang="en-US" sz="3600" dirty="0">
              <a:solidFill>
                <a:srgbClr val="C00000"/>
              </a:solidFill>
            </a:endParaRPr>
          </a:p>
        </p:txBody>
      </p:sp>
      <p:sp>
        <p:nvSpPr>
          <p:cNvPr id="3" name="スライド番号プレースホルダー 2"/>
          <p:cNvSpPr>
            <a:spLocks noGrp="1"/>
          </p:cNvSpPr>
          <p:nvPr>
            <p:ph type="sldNum" sz="quarter" idx="12"/>
          </p:nvPr>
        </p:nvSpPr>
        <p:spPr/>
        <p:txBody>
          <a:bodyPr/>
          <a:lstStyle/>
          <a:p>
            <a:fld id="{805E1BD1-16D2-4885-B22E-8104335587F5}" type="slidenum">
              <a:rPr kumimoji="1" lang="ja-JP" altLang="en-US" smtClean="0"/>
              <a:t>37</a:t>
            </a:fld>
            <a:endParaRPr kumimoji="1" lang="ja-JP" altLang="en-US" dirty="0"/>
          </a:p>
        </p:txBody>
      </p:sp>
    </p:spTree>
    <p:extLst>
      <p:ext uri="{BB962C8B-B14F-4D97-AF65-F5344CB8AC3E}">
        <p14:creationId xmlns:p14="http://schemas.microsoft.com/office/powerpoint/2010/main" val="9418758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lang="en-US" altLang="ja-JP" sz="3200" dirty="0" smtClean="0"/>
              <a:t>#</a:t>
            </a:r>
            <a:r>
              <a:rPr lang="ja-JP" altLang="en-US" sz="3200" dirty="0" smtClean="0"/>
              <a:t>１</a:t>
            </a:r>
            <a:r>
              <a:rPr lang="en-US" altLang="ja-JP" sz="3200" dirty="0" smtClean="0"/>
              <a:t> In terms of population growth, is </a:t>
            </a:r>
            <a:r>
              <a:rPr lang="en-US" altLang="ja-JP" sz="3200" dirty="0"/>
              <a:t>“negative” just a number below zero or </a:t>
            </a:r>
            <a:r>
              <a:rPr lang="en-US" altLang="ja-JP" sz="3200" dirty="0" smtClean="0"/>
              <a:t>special?</a:t>
            </a:r>
            <a:endParaRPr kumimoji="1" lang="ja-JP" altLang="en-US" sz="3200" dirty="0"/>
          </a:p>
        </p:txBody>
      </p:sp>
      <p:sp>
        <p:nvSpPr>
          <p:cNvPr id="3" name="コンテンツ プレースホルダー 2"/>
          <p:cNvSpPr>
            <a:spLocks noGrp="1"/>
          </p:cNvSpPr>
          <p:nvPr>
            <p:ph idx="1"/>
          </p:nvPr>
        </p:nvSpPr>
        <p:spPr>
          <a:xfrm>
            <a:off x="457200" y="1772816"/>
            <a:ext cx="8229600" cy="4704184"/>
          </a:xfrm>
        </p:spPr>
        <p:txBody>
          <a:bodyPr/>
          <a:lstStyle/>
          <a:p>
            <a:r>
              <a:rPr lang="en-US" altLang="ja-JP" dirty="0" smtClean="0"/>
              <a:t>My observation is that negative is “special”. Fundamental reason is social</a:t>
            </a:r>
            <a:r>
              <a:rPr lang="en-US" altLang="ja-JP" dirty="0"/>
              <a:t>, political and economic dynamics </a:t>
            </a:r>
            <a:r>
              <a:rPr lang="en-US" altLang="ja-JP" dirty="0" smtClean="0"/>
              <a:t>resulting from </a:t>
            </a:r>
            <a:r>
              <a:rPr lang="en-US" altLang="ja-JP" dirty="0"/>
              <a:t>negative population growth </a:t>
            </a:r>
            <a:r>
              <a:rPr lang="en-US" altLang="ja-JP" dirty="0" smtClean="0"/>
              <a:t>tends to  make achieving </a:t>
            </a:r>
            <a:r>
              <a:rPr lang="en-US" altLang="ja-JP" dirty="0"/>
              <a:t>stationary </a:t>
            </a:r>
            <a:r>
              <a:rPr lang="en-US" altLang="ja-JP" dirty="0" smtClean="0"/>
              <a:t>population growth difficult.</a:t>
            </a:r>
          </a:p>
          <a:p>
            <a:r>
              <a:rPr lang="en-US" altLang="ja-JP" dirty="0" smtClean="0"/>
              <a:t>Counter-argument is possible. So far, we focused mainly on advanced economies and emerging economies. But after all, world population is growing rapidly, especially in African countries. If we look at issues from truly global perspective, how does my observation change?</a:t>
            </a:r>
          </a:p>
          <a:p>
            <a:endParaRPr kumimoji="1" lang="ja-JP" altLang="en-US"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38</a:t>
            </a:fld>
            <a:endParaRPr kumimoji="1" lang="ja-JP" altLang="en-US" dirty="0"/>
          </a:p>
        </p:txBody>
      </p:sp>
    </p:spTree>
    <p:extLst>
      <p:ext uri="{BB962C8B-B14F-4D97-AF65-F5344CB8AC3E}">
        <p14:creationId xmlns:p14="http://schemas.microsoft.com/office/powerpoint/2010/main" val="29543542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3400"/>
            <a:ext cx="8229600" cy="1095400"/>
          </a:xfrm>
        </p:spPr>
        <p:txBody>
          <a:bodyPr>
            <a:normAutofit fontScale="90000"/>
          </a:bodyPr>
          <a:lstStyle/>
          <a:p>
            <a:pPr algn="ctr"/>
            <a:r>
              <a:rPr lang="ja-JP" altLang="en-US" dirty="0" smtClean="0"/>
              <a:t>＃２　</a:t>
            </a:r>
            <a:r>
              <a:rPr lang="en-US" altLang="ja-JP" dirty="0" smtClean="0"/>
              <a:t>After all what determines</a:t>
            </a:r>
            <a:r>
              <a:rPr lang="ja-JP" altLang="en-US" dirty="0"/>
              <a:t> </a:t>
            </a:r>
            <a:r>
              <a:rPr lang="en-US" altLang="ja-JP" dirty="0" smtClean="0"/>
              <a:t>long-run </a:t>
            </a:r>
            <a:r>
              <a:rPr lang="en-US" altLang="ja-JP" dirty="0"/>
              <a:t>trend of fertility </a:t>
            </a:r>
            <a:r>
              <a:rPr lang="en-US" altLang="ja-JP" dirty="0" smtClean="0"/>
              <a:t>rate?</a:t>
            </a:r>
            <a:endParaRPr kumimoji="1" lang="ja-JP" altLang="en-US"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39</a:t>
            </a:fld>
            <a:endParaRPr kumimoji="1" lang="ja-JP" alt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1772816"/>
            <a:ext cx="6372225"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539552" y="6093296"/>
            <a:ext cx="6630918" cy="369332"/>
          </a:xfrm>
          <a:prstGeom prst="rect">
            <a:avLst/>
          </a:prstGeom>
          <a:noFill/>
        </p:spPr>
        <p:txBody>
          <a:bodyPr wrap="none" rtlCol="0">
            <a:spAutoFit/>
          </a:bodyPr>
          <a:lstStyle/>
          <a:p>
            <a:r>
              <a:rPr kumimoji="1" lang="en-US" altLang="ja-JP" dirty="0" smtClean="0"/>
              <a:t>Report to the Social Security Advisory Board (September 2011)</a:t>
            </a:r>
            <a:endParaRPr kumimoji="1" lang="ja-JP" altLang="en-US" dirty="0"/>
          </a:p>
        </p:txBody>
      </p:sp>
    </p:spTree>
    <p:extLst>
      <p:ext uri="{BB962C8B-B14F-4D97-AF65-F5344CB8AC3E}">
        <p14:creationId xmlns:p14="http://schemas.microsoft.com/office/powerpoint/2010/main" val="1079180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3400"/>
            <a:ext cx="8291264" cy="990600"/>
          </a:xfrm>
        </p:spPr>
        <p:txBody>
          <a:bodyPr>
            <a:noAutofit/>
          </a:bodyPr>
          <a:lstStyle/>
          <a:p>
            <a:pPr algn="ctr"/>
            <a:r>
              <a:rPr lang="en-US" altLang="ja-JP" sz="3600" dirty="0">
                <a:solidFill>
                  <a:srgbClr val="C00000"/>
                </a:solidFill>
              </a:rPr>
              <a:t>The </a:t>
            </a:r>
            <a:r>
              <a:rPr lang="en-US" altLang="ja-JP" sz="3600" dirty="0" smtClean="0">
                <a:solidFill>
                  <a:srgbClr val="C00000"/>
                </a:solidFill>
              </a:rPr>
              <a:t>answer </a:t>
            </a:r>
            <a:r>
              <a:rPr lang="en-US" altLang="ja-JP" sz="3600" dirty="0">
                <a:solidFill>
                  <a:srgbClr val="C00000"/>
                </a:solidFill>
              </a:rPr>
              <a:t>is </a:t>
            </a:r>
            <a:r>
              <a:rPr lang="en-US" altLang="ja-JP" sz="3600" u="sng" dirty="0" smtClean="0">
                <a:solidFill>
                  <a:srgbClr val="C00000"/>
                </a:solidFill>
              </a:rPr>
              <a:t>Japan</a:t>
            </a:r>
            <a:r>
              <a:rPr lang="en-US" altLang="ja-JP" sz="3600" dirty="0" smtClean="0">
                <a:solidFill>
                  <a:srgbClr val="C00000"/>
                </a:solidFill>
              </a:rPr>
              <a:t>, though it may sound counter-intuitive</a:t>
            </a:r>
            <a:r>
              <a:rPr kumimoji="1" lang="ja-JP" altLang="en-US" sz="3600" dirty="0" smtClean="0">
                <a:solidFill>
                  <a:srgbClr val="C00000"/>
                </a:solidFill>
              </a:rPr>
              <a:t>　</a:t>
            </a:r>
            <a:endParaRPr kumimoji="1" lang="ja-JP" altLang="en-US" sz="3600" dirty="0">
              <a:solidFill>
                <a:srgbClr val="C00000"/>
              </a:solidFill>
            </a:endParaRPr>
          </a:p>
        </p:txBody>
      </p:sp>
      <p:sp>
        <p:nvSpPr>
          <p:cNvPr id="3" name="テキスト プレースホルダー 2"/>
          <p:cNvSpPr>
            <a:spLocks noGrp="1"/>
          </p:cNvSpPr>
          <p:nvPr>
            <p:ph type="body" idx="1"/>
          </p:nvPr>
        </p:nvSpPr>
        <p:spPr/>
        <p:txBody>
          <a:bodyPr>
            <a:normAutofit/>
          </a:bodyPr>
          <a:lstStyle/>
          <a:p>
            <a:r>
              <a:rPr lang="en-US" altLang="ja-JP" dirty="0"/>
              <a:t>GDP per working-age population</a:t>
            </a:r>
            <a:endParaRPr kumimoji="1" lang="ja-JP" altLang="en-US" dirty="0"/>
          </a:p>
        </p:txBody>
      </p:sp>
      <p:graphicFrame>
        <p:nvGraphicFramePr>
          <p:cNvPr id="9" name="コンテンツ プレースホルダー 8"/>
          <p:cNvGraphicFramePr>
            <a:graphicFrameLocks noGrp="1"/>
          </p:cNvGraphicFramePr>
          <p:nvPr>
            <p:ph sz="half" idx="2"/>
            <p:extLst>
              <p:ext uri="{D42A27DB-BD31-4B8C-83A1-F6EECF244321}">
                <p14:modId xmlns:p14="http://schemas.microsoft.com/office/powerpoint/2010/main" val="3314967567"/>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プレースホルダー 4"/>
          <p:cNvSpPr>
            <a:spLocks noGrp="1"/>
          </p:cNvSpPr>
          <p:nvPr>
            <p:ph type="body" sz="quarter" idx="3"/>
          </p:nvPr>
        </p:nvSpPr>
        <p:spPr/>
        <p:txBody>
          <a:bodyPr/>
          <a:lstStyle/>
          <a:p>
            <a:pPr algn="ctr"/>
            <a:r>
              <a:rPr kumimoji="1" lang="en-US" altLang="ja-JP" dirty="0" smtClean="0"/>
              <a:t>GDP</a:t>
            </a:r>
            <a:endParaRPr kumimoji="1" lang="ja-JP" altLang="en-US" dirty="0"/>
          </a:p>
        </p:txBody>
      </p:sp>
      <p:sp>
        <p:nvSpPr>
          <p:cNvPr id="4" name="スライド番号プレースホルダー 3"/>
          <p:cNvSpPr>
            <a:spLocks noGrp="1"/>
          </p:cNvSpPr>
          <p:nvPr>
            <p:ph type="sldNum" sz="quarter" idx="12"/>
          </p:nvPr>
        </p:nvSpPr>
        <p:spPr/>
        <p:txBody>
          <a:bodyPr/>
          <a:lstStyle/>
          <a:p>
            <a:fld id="{FFB6F15D-704D-4F69-8FFF-2EB4E6E5A05B}" type="slidenum">
              <a:rPr kumimoji="1" lang="ja-JP" altLang="en-US" smtClean="0"/>
              <a:t>4</a:t>
            </a:fld>
            <a:endParaRPr kumimoji="1" lang="ja-JP" altLang="en-US" dirty="0"/>
          </a:p>
        </p:txBody>
      </p:sp>
      <p:sp>
        <p:nvSpPr>
          <p:cNvPr id="7" name="テキスト ボックス 6"/>
          <p:cNvSpPr txBox="1"/>
          <p:nvPr/>
        </p:nvSpPr>
        <p:spPr>
          <a:xfrm>
            <a:off x="8013003" y="6077892"/>
            <a:ext cx="397866" cy="276999"/>
          </a:xfrm>
          <a:prstGeom prst="rect">
            <a:avLst/>
          </a:prstGeom>
          <a:noFill/>
        </p:spPr>
        <p:txBody>
          <a:bodyPr wrap="none" rtlCol="0">
            <a:spAutoFit/>
          </a:bodyPr>
          <a:lstStyle/>
          <a:p>
            <a:r>
              <a:rPr kumimoji="1" lang="en-US" altLang="ja-JP" sz="1200" dirty="0" smtClean="0"/>
              <a:t>CY</a:t>
            </a:r>
            <a:endParaRPr kumimoji="1" lang="ja-JP" altLang="en-US" sz="1200" dirty="0"/>
          </a:p>
        </p:txBody>
      </p:sp>
      <p:graphicFrame>
        <p:nvGraphicFramePr>
          <p:cNvPr id="10" name="コンテンツ プレースホルダー 6"/>
          <p:cNvGraphicFramePr>
            <a:graphicFrameLocks noGrp="1"/>
          </p:cNvGraphicFramePr>
          <p:nvPr>
            <p:ph sz="quarter" idx="4"/>
            <p:extLst>
              <p:ext uri="{D42A27DB-BD31-4B8C-83A1-F6EECF244321}">
                <p14:modId xmlns:p14="http://schemas.microsoft.com/office/powerpoint/2010/main" val="86494236"/>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91280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pPr algn="ctr"/>
            <a:r>
              <a:rPr lang="en-US" altLang="ja-JP" sz="3600" dirty="0"/>
              <a:t>I</a:t>
            </a:r>
            <a:r>
              <a:rPr kumimoji="1" lang="en-US" altLang="ja-JP" sz="3600" dirty="0" smtClean="0"/>
              <a:t>mplications </a:t>
            </a:r>
            <a:endParaRPr kumimoji="1" lang="ja-JP" altLang="en-US" sz="3600" dirty="0"/>
          </a:p>
        </p:txBody>
      </p:sp>
      <p:sp>
        <p:nvSpPr>
          <p:cNvPr id="2" name="コンテンツ プレースホルダー 1"/>
          <p:cNvSpPr>
            <a:spLocks noGrp="1"/>
          </p:cNvSpPr>
          <p:nvPr>
            <p:ph idx="1"/>
          </p:nvPr>
        </p:nvSpPr>
        <p:spPr>
          <a:xfrm>
            <a:off x="323528" y="1700808"/>
            <a:ext cx="8496944" cy="4824536"/>
          </a:xfrm>
        </p:spPr>
        <p:txBody>
          <a:bodyPr>
            <a:normAutofit lnSpcReduction="10000"/>
          </a:bodyPr>
          <a:lstStyle/>
          <a:p>
            <a:r>
              <a:rPr lang="en-US" altLang="ja-JP" dirty="0" smtClean="0"/>
              <a:t>A decade is long enough for us to neglect the impact of rapid ageing</a:t>
            </a:r>
          </a:p>
          <a:p>
            <a:r>
              <a:rPr kumimoji="1" lang="en-US" altLang="ja-JP" dirty="0" smtClean="0"/>
              <a:t>Japanese economy is not so bad as is implied by expressions frequently </a:t>
            </a:r>
            <a:r>
              <a:rPr lang="en-US" altLang="ja-JP" dirty="0" smtClean="0"/>
              <a:t>used in media and policy circle--</a:t>
            </a:r>
            <a:r>
              <a:rPr kumimoji="1" lang="en-US" altLang="ja-JP" dirty="0" smtClean="0"/>
              <a:t>”lost decade(s)”, deflation plagued country, etc</a:t>
            </a:r>
            <a:r>
              <a:rPr lang="en-US" altLang="ja-JP" dirty="0"/>
              <a:t>.</a:t>
            </a:r>
            <a:endParaRPr kumimoji="1" lang="en-US" altLang="ja-JP" dirty="0" smtClean="0"/>
          </a:p>
          <a:p>
            <a:r>
              <a:rPr lang="en-US" altLang="ja-JP" dirty="0" smtClean="0"/>
              <a:t>But a sober fact is that people who can actually work is now shrinking in both absolute number and relative terms. What is important as a society is </a:t>
            </a:r>
            <a:r>
              <a:rPr lang="en-US" altLang="ja-JP" u="sng" dirty="0" smtClean="0"/>
              <a:t>not GDP per working-age population but GDP per capita</a:t>
            </a:r>
          </a:p>
          <a:p>
            <a:r>
              <a:rPr lang="en-US" altLang="ja-JP" dirty="0" smtClean="0"/>
              <a:t> </a:t>
            </a:r>
            <a:r>
              <a:rPr lang="en-US" altLang="ja-JP" dirty="0">
                <a:solidFill>
                  <a:srgbClr val="FF0000"/>
                </a:solidFill>
              </a:rPr>
              <a:t>Fundamental challenge facing Japanese economy is </a:t>
            </a:r>
            <a:r>
              <a:rPr lang="en-US" altLang="ja-JP" dirty="0" smtClean="0">
                <a:solidFill>
                  <a:srgbClr val="FF0000"/>
                </a:solidFill>
              </a:rPr>
              <a:t>demographic change: </a:t>
            </a:r>
          </a:p>
          <a:p>
            <a:pPr lvl="1"/>
            <a:r>
              <a:rPr lang="en-US" altLang="ja-JP" sz="2400" u="sng" dirty="0">
                <a:solidFill>
                  <a:srgbClr val="FF0000"/>
                </a:solidFill>
              </a:rPr>
              <a:t>R</a:t>
            </a:r>
            <a:r>
              <a:rPr lang="en-US" altLang="ja-JP" sz="2400" u="sng" dirty="0" smtClean="0">
                <a:solidFill>
                  <a:srgbClr val="FF0000"/>
                </a:solidFill>
              </a:rPr>
              <a:t>apid ageing</a:t>
            </a:r>
          </a:p>
          <a:p>
            <a:pPr lvl="1"/>
            <a:r>
              <a:rPr lang="en-US" altLang="ja-JP" sz="2400" u="sng" dirty="0" smtClean="0">
                <a:solidFill>
                  <a:srgbClr val="FF0000"/>
                </a:solidFill>
              </a:rPr>
              <a:t>Declining population</a:t>
            </a:r>
          </a:p>
          <a:p>
            <a:endParaRPr lang="en-US" altLang="ja-JP" dirty="0" smtClean="0">
              <a:solidFill>
                <a:srgbClr val="FF0000"/>
              </a:solidFill>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5</a:t>
            </a:fld>
            <a:endParaRPr kumimoji="1" lang="ja-JP" altLang="en-US" dirty="0"/>
          </a:p>
        </p:txBody>
      </p:sp>
    </p:spTree>
    <p:extLst>
      <p:ext uri="{BB962C8B-B14F-4D97-AF65-F5344CB8AC3E}">
        <p14:creationId xmlns:p14="http://schemas.microsoft.com/office/powerpoint/2010/main" val="3147645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lang="en-US" altLang="ja-JP" sz="3600" dirty="0" smtClean="0">
                <a:solidFill>
                  <a:srgbClr val="C00000"/>
                </a:solidFill>
              </a:rPr>
              <a:t>Working-age population in Japan is now decreasing by one million every year</a:t>
            </a:r>
            <a:endParaRPr kumimoji="1" lang="ja-JP" altLang="en-US" sz="3600" u="sng" dirty="0">
              <a:solidFill>
                <a:srgbClr val="C00000"/>
              </a:solidFill>
            </a:endParaRPr>
          </a:p>
        </p:txBody>
      </p:sp>
      <p:sp>
        <p:nvSpPr>
          <p:cNvPr id="5" name="スライド番号プレースホルダー 4"/>
          <p:cNvSpPr>
            <a:spLocks noGrp="1"/>
          </p:cNvSpPr>
          <p:nvPr>
            <p:ph type="sldNum" sz="quarter" idx="12"/>
          </p:nvPr>
        </p:nvSpPr>
        <p:spPr/>
        <p:txBody>
          <a:bodyPr/>
          <a:lstStyle/>
          <a:p>
            <a:fld id="{9D50FD7F-A993-4FEC-8D31-8D1E67EEFF51}" type="slidenum">
              <a:rPr kumimoji="1" lang="ja-JP" altLang="en-US" smtClean="0"/>
              <a:pPr/>
              <a:t>6</a:t>
            </a:fld>
            <a:endParaRPr kumimoji="1" lang="ja-JP" altLang="en-US" dirty="0"/>
          </a:p>
        </p:txBody>
      </p:sp>
      <p:pic>
        <p:nvPicPr>
          <p:cNvPr id="1026" name="Picture 2"/>
          <p:cNvPicPr>
            <a:picLocks noGrp="1" noChangeAspect="1" noChangeArrowheads="1"/>
          </p:cNvPicPr>
          <p:nvPr>
            <p:ph sz="half" idx="1"/>
          </p:nvPr>
        </p:nvPicPr>
        <p:blipFill>
          <a:blip r:embed="rId3" cstate="print"/>
          <a:srcRect/>
          <a:stretch>
            <a:fillRect/>
          </a:stretch>
        </p:blipFill>
        <p:spPr bwMode="auto">
          <a:xfrm>
            <a:off x="281318" y="1988840"/>
            <a:ext cx="4214482" cy="4248472"/>
          </a:xfrm>
          <a:prstGeom prst="rect">
            <a:avLst/>
          </a:prstGeom>
          <a:noFill/>
          <a:ln w="9525">
            <a:noFill/>
            <a:miter lim="800000"/>
            <a:headEnd/>
            <a:tailEnd/>
          </a:ln>
          <a:effectLst/>
        </p:spPr>
      </p:pic>
      <p:pic>
        <p:nvPicPr>
          <p:cNvPr id="1027" name="Picture 3"/>
          <p:cNvPicPr>
            <a:picLocks noGrp="1" noChangeAspect="1" noChangeArrowheads="1"/>
          </p:cNvPicPr>
          <p:nvPr>
            <p:ph sz="half" idx="2"/>
          </p:nvPr>
        </p:nvPicPr>
        <p:blipFill>
          <a:blip r:embed="rId4" cstate="print"/>
          <a:srcRect/>
          <a:stretch>
            <a:fillRect/>
          </a:stretch>
        </p:blipFill>
        <p:spPr bwMode="auto">
          <a:xfrm>
            <a:off x="4648200" y="1988840"/>
            <a:ext cx="4281518" cy="4320480"/>
          </a:xfrm>
          <a:prstGeom prst="rect">
            <a:avLst/>
          </a:prstGeom>
          <a:noFill/>
          <a:ln w="9525">
            <a:noFill/>
            <a:miter lim="800000"/>
            <a:headEnd/>
            <a:tailEnd/>
          </a:ln>
          <a:effectLst/>
        </p:spPr>
      </p:pic>
    </p:spTree>
    <p:extLst>
      <p:ext uri="{BB962C8B-B14F-4D97-AF65-F5344CB8AC3E}">
        <p14:creationId xmlns:p14="http://schemas.microsoft.com/office/powerpoint/2010/main" val="3546589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en-US" altLang="ja-JP" sz="3600" dirty="0" smtClean="0"/>
              <a:t>Demographics</a:t>
            </a:r>
            <a:r>
              <a:rPr kumimoji="1" lang="ja-JP" altLang="en-US" sz="3600" dirty="0" smtClean="0"/>
              <a:t>：</a:t>
            </a:r>
            <a:r>
              <a:rPr kumimoji="1" lang="en-US" altLang="ja-JP" sz="3600" dirty="0" smtClean="0"/>
              <a:t>Japan and the US</a:t>
            </a:r>
            <a:endParaRPr kumimoji="1" lang="ja-JP" altLang="en-US" sz="3600"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pPr/>
              <a:t>7</a:t>
            </a:fld>
            <a:endParaRPr kumimoji="1" lang="ja-JP" altLang="en-US" dirty="0"/>
          </a:p>
        </p:txBody>
      </p:sp>
      <p:sp>
        <p:nvSpPr>
          <p:cNvPr id="5" name="テキスト ボックス 4"/>
          <p:cNvSpPr txBox="1"/>
          <p:nvPr/>
        </p:nvSpPr>
        <p:spPr>
          <a:xfrm>
            <a:off x="179512" y="1916832"/>
            <a:ext cx="2664296" cy="646331"/>
          </a:xfrm>
          <a:prstGeom prst="rect">
            <a:avLst/>
          </a:prstGeom>
          <a:noFill/>
        </p:spPr>
        <p:txBody>
          <a:bodyPr wrap="square" rtlCol="0">
            <a:spAutoFit/>
          </a:bodyPr>
          <a:lstStyle/>
          <a:p>
            <a:pPr algn="ctr"/>
            <a:r>
              <a:rPr lang="en-US" altLang="ja-JP" dirty="0" smtClean="0"/>
              <a:t>Growth of working-age</a:t>
            </a:r>
          </a:p>
          <a:p>
            <a:pPr algn="ctr"/>
            <a:r>
              <a:rPr kumimoji="1" lang="en-US" altLang="ja-JP" dirty="0" smtClean="0"/>
              <a:t>population</a:t>
            </a:r>
            <a:endParaRPr kumimoji="1" lang="ja-JP" altLang="en-US" dirty="0"/>
          </a:p>
        </p:txBody>
      </p:sp>
      <p:sp>
        <p:nvSpPr>
          <p:cNvPr id="7" name="テキスト ボックス 6"/>
          <p:cNvSpPr txBox="1"/>
          <p:nvPr/>
        </p:nvSpPr>
        <p:spPr>
          <a:xfrm>
            <a:off x="35496" y="6351711"/>
            <a:ext cx="5282665" cy="461665"/>
          </a:xfrm>
          <a:prstGeom prst="rect">
            <a:avLst/>
          </a:prstGeom>
          <a:noFill/>
        </p:spPr>
        <p:txBody>
          <a:bodyPr wrap="none" rtlCol="0">
            <a:spAutoFit/>
          </a:bodyPr>
          <a:lstStyle/>
          <a:p>
            <a:r>
              <a:rPr kumimoji="1" lang="en-US" altLang="ja-JP" sz="1200" dirty="0" smtClean="0">
                <a:latin typeface="+mj-lt"/>
              </a:rPr>
              <a:t>Note:</a:t>
            </a:r>
            <a:r>
              <a:rPr lang="ja-JP" altLang="en-US" sz="1200" dirty="0" smtClean="0">
                <a:latin typeface="+mj-lt"/>
              </a:rPr>
              <a:t> </a:t>
            </a:r>
            <a:r>
              <a:rPr lang="en-US" altLang="ja-JP" sz="1200" dirty="0" smtClean="0">
                <a:latin typeface="+mj-lt"/>
              </a:rPr>
              <a:t>Working</a:t>
            </a:r>
            <a:r>
              <a:rPr lang="en-US" altLang="ja-JP" sz="1200" dirty="0"/>
              <a:t>-</a:t>
            </a:r>
            <a:r>
              <a:rPr lang="en-US" altLang="ja-JP" sz="1200" dirty="0" smtClean="0">
                <a:latin typeface="+mj-lt"/>
              </a:rPr>
              <a:t>age population means the aged between 15 and 64 years.</a:t>
            </a:r>
          </a:p>
          <a:p>
            <a:r>
              <a:rPr kumimoji="1" lang="en-US" altLang="ja-JP" sz="1200" dirty="0" smtClean="0">
                <a:latin typeface="+mj-lt"/>
              </a:rPr>
              <a:t>Source: United Nations.</a:t>
            </a:r>
            <a:endParaRPr kumimoji="1" lang="ja-JP" altLang="en-US" sz="1200" dirty="0">
              <a:latin typeface="+mj-lt"/>
            </a:endParaRPr>
          </a:p>
        </p:txBody>
      </p:sp>
      <p:sp>
        <p:nvSpPr>
          <p:cNvPr id="9" name="テキスト ボックス 8"/>
          <p:cNvSpPr txBox="1"/>
          <p:nvPr/>
        </p:nvSpPr>
        <p:spPr>
          <a:xfrm>
            <a:off x="3108876" y="1916832"/>
            <a:ext cx="2664296" cy="646331"/>
          </a:xfrm>
          <a:prstGeom prst="rect">
            <a:avLst/>
          </a:prstGeom>
          <a:noFill/>
        </p:spPr>
        <p:txBody>
          <a:bodyPr wrap="square" rtlCol="0">
            <a:spAutoFit/>
          </a:bodyPr>
          <a:lstStyle/>
          <a:p>
            <a:pPr algn="ctr"/>
            <a:r>
              <a:rPr lang="en-US" altLang="ja-JP" dirty="0" smtClean="0"/>
              <a:t>Share of working-age</a:t>
            </a:r>
          </a:p>
          <a:p>
            <a:pPr algn="ctr"/>
            <a:r>
              <a:rPr kumimoji="1" lang="en-US" altLang="ja-JP" dirty="0" smtClean="0"/>
              <a:t>population</a:t>
            </a:r>
            <a:endParaRPr kumimoji="1" lang="ja-JP" altLang="en-US" dirty="0"/>
          </a:p>
        </p:txBody>
      </p:sp>
      <p:sp>
        <p:nvSpPr>
          <p:cNvPr id="10" name="テキスト ボックス 9"/>
          <p:cNvSpPr txBox="1"/>
          <p:nvPr/>
        </p:nvSpPr>
        <p:spPr>
          <a:xfrm>
            <a:off x="6156176" y="1916832"/>
            <a:ext cx="2664296" cy="646331"/>
          </a:xfrm>
          <a:prstGeom prst="rect">
            <a:avLst/>
          </a:prstGeom>
          <a:noFill/>
        </p:spPr>
        <p:txBody>
          <a:bodyPr wrap="square" rtlCol="0">
            <a:spAutoFit/>
          </a:bodyPr>
          <a:lstStyle/>
          <a:p>
            <a:pPr algn="ctr"/>
            <a:r>
              <a:rPr lang="en-US" altLang="ja-JP" dirty="0" smtClean="0"/>
              <a:t>Share of </a:t>
            </a:r>
            <a:r>
              <a:rPr kumimoji="1" lang="en-US" altLang="ja-JP" dirty="0" smtClean="0"/>
              <a:t>population </a:t>
            </a:r>
            <a:r>
              <a:rPr lang="en-US" altLang="ja-JP" dirty="0" smtClean="0"/>
              <a:t>Aged over 65</a:t>
            </a:r>
            <a:endParaRPr kumimoji="1" lang="ja-JP" altLang="en-US" dirty="0"/>
          </a:p>
        </p:txBody>
      </p:sp>
      <p:pic>
        <p:nvPicPr>
          <p:cNvPr id="103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278" y="2632399"/>
            <a:ext cx="9038476" cy="3388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1139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en-US" altLang="ja-JP" sz="3600" dirty="0" smtClean="0"/>
              <a:t>Motivation of my talk today</a:t>
            </a:r>
            <a:endParaRPr kumimoji="1" lang="ja-JP" altLang="en-US" sz="3600" dirty="0"/>
          </a:p>
        </p:txBody>
      </p:sp>
      <p:sp>
        <p:nvSpPr>
          <p:cNvPr id="3" name="コンテンツ プレースホルダー 2"/>
          <p:cNvSpPr>
            <a:spLocks noGrp="1"/>
          </p:cNvSpPr>
          <p:nvPr>
            <p:ph idx="1"/>
          </p:nvPr>
        </p:nvSpPr>
        <p:spPr>
          <a:xfrm>
            <a:off x="457200" y="1600200"/>
            <a:ext cx="8435280" cy="4876800"/>
          </a:xfrm>
        </p:spPr>
        <p:txBody>
          <a:bodyPr>
            <a:normAutofit fontScale="77500" lnSpcReduction="20000"/>
          </a:bodyPr>
          <a:lstStyle/>
          <a:p>
            <a:r>
              <a:rPr kumimoji="1" lang="en-US" altLang="ja-JP" sz="2800" dirty="0" smtClean="0"/>
              <a:t>Explaining about the importance of demographics by using Japan’ s experience as a quintessential example</a:t>
            </a:r>
          </a:p>
          <a:p>
            <a:r>
              <a:rPr lang="en-US" altLang="ja-JP" sz="2800" dirty="0" smtClean="0"/>
              <a:t>This is important for the rest of the world as well:</a:t>
            </a:r>
          </a:p>
          <a:p>
            <a:pPr lvl="1">
              <a:buFont typeface="Wingdings" panose="05000000000000000000" pitchFamily="2" charset="2"/>
              <a:buChar char="Ø"/>
            </a:pPr>
            <a:r>
              <a:rPr kumimoji="1" lang="en-US" altLang="ja-JP" sz="2800" dirty="0" smtClean="0"/>
              <a:t>The US is </a:t>
            </a:r>
            <a:r>
              <a:rPr lang="en-US" altLang="ja-JP" sz="2800" dirty="0"/>
              <a:t>no </a:t>
            </a:r>
            <a:r>
              <a:rPr lang="en-US" altLang="ja-JP" sz="2800" dirty="0" smtClean="0"/>
              <a:t>exception, </a:t>
            </a:r>
            <a:r>
              <a:rPr kumimoji="1" lang="en-US" altLang="ja-JP" sz="2800" dirty="0" smtClean="0"/>
              <a:t>being faced with demographic challenges  though less severe</a:t>
            </a:r>
          </a:p>
          <a:p>
            <a:pPr lvl="1">
              <a:buFont typeface="Wingdings" panose="05000000000000000000" pitchFamily="2" charset="2"/>
              <a:buChar char="Ø"/>
            </a:pPr>
            <a:r>
              <a:rPr lang="en-US" altLang="ja-JP" sz="2800" dirty="0" smtClean="0"/>
              <a:t>Challenges are acute for emerging Asia, especially for China in decade to come.</a:t>
            </a:r>
            <a:r>
              <a:rPr lang="ja-JP" altLang="en-US" sz="2800" dirty="0" smtClean="0">
                <a:solidFill>
                  <a:srgbClr val="0070C0"/>
                </a:solidFill>
              </a:rPr>
              <a:t>⇒</a:t>
            </a:r>
            <a:r>
              <a:rPr lang="en-US" altLang="ja-JP" sz="2800" dirty="0" smtClean="0">
                <a:solidFill>
                  <a:srgbClr val="0070C0"/>
                </a:solidFill>
              </a:rPr>
              <a:t>SLIDE 9</a:t>
            </a:r>
            <a:endParaRPr lang="en-US" altLang="ja-JP" sz="2800" dirty="0">
              <a:solidFill>
                <a:srgbClr val="0070C0"/>
              </a:solidFill>
            </a:endParaRPr>
          </a:p>
          <a:p>
            <a:r>
              <a:rPr lang="en-US" altLang="ja-JP" sz="2800" dirty="0" smtClean="0">
                <a:solidFill>
                  <a:srgbClr val="FF0000"/>
                </a:solidFill>
              </a:rPr>
              <a:t>Unfortunately</a:t>
            </a:r>
            <a:r>
              <a:rPr kumimoji="1" lang="en-US" altLang="ja-JP" sz="2800" dirty="0" smtClean="0">
                <a:solidFill>
                  <a:srgbClr val="FF0000"/>
                </a:solidFill>
              </a:rPr>
              <a:t>, wrong lessons are </a:t>
            </a:r>
            <a:r>
              <a:rPr lang="en-US" altLang="ja-JP" sz="2800" dirty="0" smtClean="0">
                <a:solidFill>
                  <a:srgbClr val="FF0000"/>
                </a:solidFill>
              </a:rPr>
              <a:t>often </a:t>
            </a:r>
            <a:r>
              <a:rPr kumimoji="1" lang="en-US" altLang="ja-JP" sz="2800" dirty="0" smtClean="0">
                <a:solidFill>
                  <a:srgbClr val="FF0000"/>
                </a:solidFill>
              </a:rPr>
              <a:t>drawn from Japanese experiences, which I am afraid might misguide macro economic policies in other countries</a:t>
            </a:r>
            <a:endParaRPr kumimoji="1" lang="en-US" altLang="ja-JP" sz="2800" dirty="0" smtClean="0"/>
          </a:p>
          <a:p>
            <a:pPr lvl="1">
              <a:buFont typeface="Wingdings" panose="05000000000000000000" pitchFamily="2" charset="2"/>
              <a:buChar char="Ø"/>
            </a:pPr>
            <a:r>
              <a:rPr lang="en-US" altLang="ja-JP" sz="2800" dirty="0" smtClean="0"/>
              <a:t>A case in point is debate on deflation which is grossly exaggerated</a:t>
            </a:r>
            <a:r>
              <a:rPr lang="ja-JP" altLang="en-US" sz="2800" dirty="0">
                <a:solidFill>
                  <a:srgbClr val="0070C0"/>
                </a:solidFill>
              </a:rPr>
              <a:t>⇒</a:t>
            </a:r>
            <a:r>
              <a:rPr lang="en-US" altLang="ja-JP" sz="2800" dirty="0">
                <a:solidFill>
                  <a:srgbClr val="0070C0"/>
                </a:solidFill>
              </a:rPr>
              <a:t>SLIDE </a:t>
            </a:r>
            <a:r>
              <a:rPr lang="en-US" altLang="ja-JP" sz="2800" dirty="0" smtClean="0">
                <a:solidFill>
                  <a:srgbClr val="0070C0"/>
                </a:solidFill>
              </a:rPr>
              <a:t>10,11</a:t>
            </a:r>
            <a:endParaRPr lang="en-US" altLang="ja-JP" sz="2800" dirty="0" smtClean="0"/>
          </a:p>
          <a:p>
            <a:r>
              <a:rPr lang="en-US" altLang="ja-JP" sz="2800" dirty="0" smtClean="0">
                <a:solidFill>
                  <a:srgbClr val="FF0000"/>
                </a:solidFill>
              </a:rPr>
              <a:t>I ,too, had to confess I was ignorant about the importance of demographics 30 years ago and quite dismissive of the argument by “alarmist”</a:t>
            </a:r>
          </a:p>
          <a:p>
            <a:r>
              <a:rPr lang="en-US" altLang="ja-JP" sz="2800" dirty="0" smtClean="0">
                <a:solidFill>
                  <a:srgbClr val="FF0000"/>
                </a:solidFill>
              </a:rPr>
              <a:t>My main message is to be prepared!</a:t>
            </a:r>
          </a:p>
          <a:p>
            <a:endParaRPr kumimoji="1" lang="ja-JP" altLang="en-US"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8</a:t>
            </a:fld>
            <a:endParaRPr kumimoji="1" lang="ja-JP" altLang="en-US" dirty="0"/>
          </a:p>
        </p:txBody>
      </p:sp>
    </p:spTree>
    <p:extLst>
      <p:ext uri="{BB962C8B-B14F-4D97-AF65-F5344CB8AC3E}">
        <p14:creationId xmlns:p14="http://schemas.microsoft.com/office/powerpoint/2010/main" val="343413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3400"/>
            <a:ext cx="8435280" cy="990600"/>
          </a:xfrm>
        </p:spPr>
        <p:txBody>
          <a:bodyPr>
            <a:noAutofit/>
          </a:bodyPr>
          <a:lstStyle/>
          <a:p>
            <a:pPr algn="ctr"/>
            <a:r>
              <a:rPr kumimoji="1" lang="en-US" altLang="ja-JP" sz="3600" dirty="0" smtClean="0"/>
              <a:t>Japan is a forerunner. Other Asian countries including China are following suit</a:t>
            </a:r>
            <a:endParaRPr kumimoji="1" lang="ja-JP" altLang="en-US" sz="3600" dirty="0"/>
          </a:p>
        </p:txBody>
      </p:sp>
      <p:sp>
        <p:nvSpPr>
          <p:cNvPr id="4" name="スライド番号プレースホルダー 3"/>
          <p:cNvSpPr>
            <a:spLocks noGrp="1"/>
          </p:cNvSpPr>
          <p:nvPr>
            <p:ph type="sldNum" sz="quarter" idx="12"/>
          </p:nvPr>
        </p:nvSpPr>
        <p:spPr/>
        <p:txBody>
          <a:bodyPr/>
          <a:lstStyle/>
          <a:p>
            <a:fld id="{805E1BD1-16D2-4885-B22E-8104335587F5}" type="slidenum">
              <a:rPr kumimoji="1" lang="ja-JP" altLang="en-US" smtClean="0"/>
              <a:t>9</a:t>
            </a:fld>
            <a:endParaRPr kumimoji="1" lang="ja-JP" alt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9162" y="1924050"/>
            <a:ext cx="7305675" cy="422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72490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3871</TotalTime>
  <Words>1904</Words>
  <Application>Microsoft Office PowerPoint</Application>
  <PresentationFormat>On-screen Show (4:3)</PresentationFormat>
  <Paragraphs>244</Paragraphs>
  <Slides>39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ＭＳ Ｐゴシック</vt:lpstr>
      <vt:lpstr>Arial</vt:lpstr>
      <vt:lpstr>Calibri</vt:lpstr>
      <vt:lpstr>Wingdings</vt:lpstr>
      <vt:lpstr>クラリティ</vt:lpstr>
      <vt:lpstr>The impacts of Demographic change: Japan’s experience and implications for the US</vt:lpstr>
      <vt:lpstr>PowerPoint Presentation</vt:lpstr>
      <vt:lpstr>Quiz</vt:lpstr>
      <vt:lpstr>The answer is Japan, though it may sound counter-intuitive　</vt:lpstr>
      <vt:lpstr>Implications </vt:lpstr>
      <vt:lpstr>Working-age population in Japan is now decreasing by one million every year</vt:lpstr>
      <vt:lpstr>Demographics：Japan and the US</vt:lpstr>
      <vt:lpstr>Motivation of my talk today</vt:lpstr>
      <vt:lpstr>Japan is a forerunner. Other Asian countries including China are following suit</vt:lpstr>
      <vt:lpstr>Yes, Japan experienced mild deflation but that is not the root cause of the problem</vt:lpstr>
      <vt:lpstr>Japan’s GDP growth rate and contribution of components: boosting potential growth is a key </vt:lpstr>
      <vt:lpstr>PowerPoint Presentation</vt:lpstr>
      <vt:lpstr>Demographics affects the society and the economy in various manners</vt:lpstr>
      <vt:lpstr>Japan’s long-run demographic projection is very dire</vt:lpstr>
      <vt:lpstr>The net impact of ageing on growth is likely negative, though its mechanism is complex</vt:lpstr>
      <vt:lpstr>Projection of Japan’s potential growth in decades to come: demographic headwind </vt:lpstr>
      <vt:lpstr>“Silver democracy”: delay in social security/ fiscal reform and inclination toward short-sighted, less growth friendly policy</vt:lpstr>
      <vt:lpstr>The Age Distribution of Great Innovation</vt:lpstr>
      <vt:lpstr>The process and mechanism that ageing affects growth and inflation change over time</vt:lpstr>
      <vt:lpstr>Domestic spending: change in composition and gradual contraction</vt:lpstr>
      <vt:lpstr>Increased demand for medicare and nursing care service “absorbs” labor</vt:lpstr>
      <vt:lpstr>“Effective” working-age population decreases more than actual working-age population</vt:lpstr>
      <vt:lpstr>Demographics also affect time profile of inflation rate, even though it is not a dominant determinant</vt:lpstr>
      <vt:lpstr>The time profile and mechanism that ageing affects inflation rate </vt:lpstr>
      <vt:lpstr>Labor market in Japan is now tightening amid rapid decline in working-age population</vt:lpstr>
      <vt:lpstr>PowerPoint Presentation</vt:lpstr>
      <vt:lpstr>#1 Don’t be dismissive of the impacts of demographics: “Demographics matters a lot”</vt:lpstr>
      <vt:lpstr>Academic economists were generally optimistic. Issues are so intractable</vt:lpstr>
      <vt:lpstr>#2: Don’t draw wrong lessons from Japanese experience</vt:lpstr>
      <vt:lpstr>Low growth in post-bubble period: Japan in 1990s and US and Europe since 2007</vt:lpstr>
      <vt:lpstr>#3: We do not have one-size-fits-all solution for demographic change</vt:lpstr>
      <vt:lpstr>PowerPoint Presentation</vt:lpstr>
      <vt:lpstr>In the US, direct impact of demographics on growth is projected to be less severe</vt:lpstr>
      <vt:lpstr>Annual growth of working-age population of countries sending emigrants to the US</vt:lpstr>
      <vt:lpstr>Viewed from the US, demographic impact on global economy and its subtle effect on monetary policy responses are more important  </vt:lpstr>
      <vt:lpstr>PowerPoint Presentation</vt:lpstr>
      <vt:lpstr>PowerPoint Presentation</vt:lpstr>
      <vt:lpstr>#１ In terms of population growth, is “negative” just a number below zero or special?</vt:lpstr>
      <vt:lpstr>＃２　After all what determines long-run trend of fertility rate?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Demographics</dc:title>
  <dc:creator>user</dc:creator>
  <cp:lastModifiedBy>Michael Zavarello</cp:lastModifiedBy>
  <cp:revision>193</cp:revision>
  <dcterms:created xsi:type="dcterms:W3CDTF">2014-11-11T05:05:52Z</dcterms:created>
  <dcterms:modified xsi:type="dcterms:W3CDTF">2016-03-30T18:37:30Z</dcterms:modified>
</cp:coreProperties>
</file>